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89"/>
  </p:notesMasterIdLst>
  <p:sldIdLst>
    <p:sldId id="564" r:id="rId2"/>
    <p:sldId id="270" r:id="rId3"/>
    <p:sldId id="284" r:id="rId4"/>
    <p:sldId id="271" r:id="rId5"/>
    <p:sldId id="260" r:id="rId6"/>
    <p:sldId id="262" r:id="rId7"/>
    <p:sldId id="263" r:id="rId8"/>
    <p:sldId id="264" r:id="rId9"/>
    <p:sldId id="414" r:id="rId10"/>
    <p:sldId id="268" r:id="rId11"/>
    <p:sldId id="269" r:id="rId12"/>
    <p:sldId id="272" r:id="rId13"/>
    <p:sldId id="281" r:id="rId14"/>
    <p:sldId id="406" r:id="rId15"/>
    <p:sldId id="275" r:id="rId16"/>
    <p:sldId id="415" r:id="rId17"/>
    <p:sldId id="276" r:id="rId18"/>
    <p:sldId id="432" r:id="rId19"/>
    <p:sldId id="416" r:id="rId20"/>
    <p:sldId id="310" r:id="rId21"/>
    <p:sldId id="283" r:id="rId22"/>
    <p:sldId id="375" r:id="rId23"/>
    <p:sldId id="273" r:id="rId24"/>
    <p:sldId id="417" r:id="rId25"/>
    <p:sldId id="277" r:id="rId26"/>
    <p:sldId id="278" r:id="rId27"/>
    <p:sldId id="279" r:id="rId28"/>
    <p:sldId id="280" r:id="rId29"/>
    <p:sldId id="499" r:id="rId30"/>
    <p:sldId id="507" r:id="rId31"/>
    <p:sldId id="494" r:id="rId32"/>
    <p:sldId id="497" r:id="rId33"/>
    <p:sldId id="498" r:id="rId34"/>
    <p:sldId id="501" r:id="rId35"/>
    <p:sldId id="500" r:id="rId36"/>
    <p:sldId id="285" r:id="rId37"/>
    <p:sldId id="493" r:id="rId38"/>
    <p:sldId id="294" r:id="rId39"/>
    <p:sldId id="387" r:id="rId40"/>
    <p:sldId id="391" r:id="rId41"/>
    <p:sldId id="392" r:id="rId42"/>
    <p:sldId id="393" r:id="rId43"/>
    <p:sldId id="433" r:id="rId44"/>
    <p:sldId id="436" r:id="rId45"/>
    <p:sldId id="287" r:id="rId46"/>
    <p:sldId id="286" r:id="rId47"/>
    <p:sldId id="437" r:id="rId48"/>
    <p:sldId id="292" r:id="rId49"/>
    <p:sldId id="288" r:id="rId50"/>
    <p:sldId id="296" r:id="rId51"/>
    <p:sldId id="473" r:id="rId52"/>
    <p:sldId id="604" r:id="rId53"/>
    <p:sldId id="407" r:id="rId54"/>
    <p:sldId id="408" r:id="rId55"/>
    <p:sldId id="558" r:id="rId56"/>
    <p:sldId id="290" r:id="rId57"/>
    <p:sldId id="342" r:id="rId58"/>
    <p:sldId id="343" r:id="rId59"/>
    <p:sldId id="291" r:id="rId60"/>
    <p:sldId id="607" r:id="rId61"/>
    <p:sldId id="602" r:id="rId62"/>
    <p:sldId id="293" r:id="rId63"/>
    <p:sldId id="421" r:id="rId64"/>
    <p:sldId id="295" r:id="rId65"/>
    <p:sldId id="297" r:id="rId66"/>
    <p:sldId id="502" r:id="rId67"/>
    <p:sldId id="508" r:id="rId68"/>
    <p:sldId id="505" r:id="rId69"/>
    <p:sldId id="506" r:id="rId70"/>
    <p:sldId id="491" r:id="rId71"/>
    <p:sldId id="517" r:id="rId72"/>
    <p:sldId id="548" r:id="rId73"/>
    <p:sldId id="299" r:id="rId74"/>
    <p:sldId id="495" r:id="rId75"/>
    <p:sldId id="303" r:id="rId76"/>
    <p:sldId id="305" r:id="rId77"/>
    <p:sldId id="309" r:id="rId78"/>
    <p:sldId id="314" r:id="rId79"/>
    <p:sldId id="301" r:id="rId80"/>
    <p:sldId id="307" r:id="rId81"/>
    <p:sldId id="308" r:id="rId82"/>
    <p:sldId id="306" r:id="rId83"/>
    <p:sldId id="311" r:id="rId84"/>
    <p:sldId id="312" r:id="rId85"/>
    <p:sldId id="605" r:id="rId86"/>
    <p:sldId id="474" r:id="rId87"/>
    <p:sldId id="516" r:id="rId88"/>
    <p:sldId id="439" r:id="rId89"/>
    <p:sldId id="468" r:id="rId90"/>
    <p:sldId id="469" r:id="rId91"/>
    <p:sldId id="466" r:id="rId92"/>
    <p:sldId id="467" r:id="rId93"/>
    <p:sldId id="472" r:id="rId94"/>
    <p:sldId id="313" r:id="rId95"/>
    <p:sldId id="315" r:id="rId96"/>
    <p:sldId id="316" r:id="rId97"/>
    <p:sldId id="317" r:id="rId98"/>
    <p:sldId id="503" r:id="rId99"/>
    <p:sldId id="504" r:id="rId100"/>
    <p:sldId id="553" r:id="rId101"/>
    <p:sldId id="560" r:id="rId102"/>
    <p:sldId id="561" r:id="rId103"/>
    <p:sldId id="563" r:id="rId104"/>
    <p:sldId id="565" r:id="rId105"/>
    <p:sldId id="527" r:id="rId106"/>
    <p:sldId id="318" r:id="rId107"/>
    <p:sldId id="518" r:id="rId108"/>
    <p:sldId id="320" r:id="rId109"/>
    <p:sldId id="321" r:id="rId110"/>
    <p:sldId id="409" r:id="rId111"/>
    <p:sldId id="322" r:id="rId112"/>
    <p:sldId id="340" r:id="rId113"/>
    <p:sldId id="336" r:id="rId114"/>
    <p:sldId id="459" r:id="rId115"/>
    <p:sldId id="606" r:id="rId116"/>
    <p:sldId id="323" r:id="rId117"/>
    <p:sldId id="324" r:id="rId118"/>
    <p:sldId id="326" r:id="rId119"/>
    <p:sldId id="327" r:id="rId120"/>
    <p:sldId id="329" r:id="rId121"/>
    <p:sldId id="330" r:id="rId122"/>
    <p:sldId id="331" r:id="rId123"/>
    <p:sldId id="332" r:id="rId124"/>
    <p:sldId id="333" r:id="rId125"/>
    <p:sldId id="334" r:id="rId126"/>
    <p:sldId id="335" r:id="rId127"/>
    <p:sldId id="341" r:id="rId128"/>
    <p:sldId id="603" r:id="rId129"/>
    <p:sldId id="450" r:id="rId130"/>
    <p:sldId id="452" r:id="rId131"/>
    <p:sldId id="338" r:id="rId132"/>
    <p:sldId id="346" r:id="rId133"/>
    <p:sldId id="339" r:id="rId134"/>
    <p:sldId id="509" r:id="rId135"/>
    <p:sldId id="511" r:id="rId136"/>
    <p:sldId id="552" r:id="rId137"/>
    <p:sldId id="512" r:id="rId138"/>
    <p:sldId id="513" r:id="rId139"/>
    <p:sldId id="559" r:id="rId140"/>
    <p:sldId id="554" r:id="rId141"/>
    <p:sldId id="555" r:id="rId142"/>
    <p:sldId id="556" r:id="rId143"/>
    <p:sldId id="557" r:id="rId144"/>
    <p:sldId id="566" r:id="rId145"/>
    <p:sldId id="344" r:id="rId146"/>
    <p:sldId id="348" r:id="rId147"/>
    <p:sldId id="347" r:id="rId148"/>
    <p:sldId id="351" r:id="rId149"/>
    <p:sldId id="510" r:id="rId150"/>
    <p:sldId id="438" r:id="rId151"/>
    <p:sldId id="349" r:id="rId152"/>
    <p:sldId id="350" r:id="rId153"/>
    <p:sldId id="352" r:id="rId154"/>
    <p:sldId id="353" r:id="rId155"/>
    <p:sldId id="354" r:id="rId156"/>
    <p:sldId id="355" r:id="rId157"/>
    <p:sldId id="358" r:id="rId158"/>
    <p:sldId id="357" r:id="rId159"/>
    <p:sldId id="356" r:id="rId160"/>
    <p:sldId id="359" r:id="rId161"/>
    <p:sldId id="487" r:id="rId162"/>
    <p:sldId id="488" r:id="rId163"/>
    <p:sldId id="489" r:id="rId164"/>
    <p:sldId id="360" r:id="rId165"/>
    <p:sldId id="519" r:id="rId166"/>
    <p:sldId id="514" r:id="rId167"/>
    <p:sldId id="515" r:id="rId168"/>
    <p:sldId id="538" r:id="rId169"/>
    <p:sldId id="539" r:id="rId170"/>
    <p:sldId id="540" r:id="rId171"/>
    <p:sldId id="549" r:id="rId172"/>
    <p:sldId id="550" r:id="rId173"/>
    <p:sldId id="551" r:id="rId174"/>
    <p:sldId id="440" r:id="rId175"/>
    <p:sldId id="571" r:id="rId176"/>
    <p:sldId id="570" r:id="rId177"/>
    <p:sldId id="449" r:id="rId178"/>
    <p:sldId id="470" r:id="rId179"/>
    <p:sldId id="451" r:id="rId180"/>
    <p:sldId id="443" r:id="rId181"/>
    <p:sldId id="477" r:id="rId182"/>
    <p:sldId id="478" r:id="rId183"/>
    <p:sldId id="476" r:id="rId184"/>
    <p:sldId id="442" r:id="rId185"/>
    <p:sldId id="444" r:id="rId186"/>
    <p:sldId id="462" r:id="rId187"/>
    <p:sldId id="463" r:id="rId188"/>
    <p:sldId id="445" r:id="rId189"/>
    <p:sldId id="446" r:id="rId190"/>
    <p:sldId id="455" r:id="rId191"/>
    <p:sldId id="448" r:id="rId192"/>
    <p:sldId id="460" r:id="rId193"/>
    <p:sldId id="453" r:id="rId194"/>
    <p:sldId id="461" r:id="rId195"/>
    <p:sldId id="471" r:id="rId196"/>
    <p:sldId id="490" r:id="rId197"/>
    <p:sldId id="454" r:id="rId198"/>
    <p:sldId id="572" r:id="rId199"/>
    <p:sldId id="528" r:id="rId200"/>
    <p:sldId id="541" r:id="rId201"/>
    <p:sldId id="542" r:id="rId202"/>
    <p:sldId id="543" r:id="rId203"/>
    <p:sldId id="544" r:id="rId204"/>
    <p:sldId id="545" r:id="rId205"/>
    <p:sldId id="546" r:id="rId206"/>
    <p:sldId id="547" r:id="rId207"/>
    <p:sldId id="573" r:id="rId208"/>
    <p:sldId id="590" r:id="rId209"/>
    <p:sldId id="592" r:id="rId210"/>
    <p:sldId id="591" r:id="rId211"/>
    <p:sldId id="575" r:id="rId212"/>
    <p:sldId id="576" r:id="rId213"/>
    <p:sldId id="577" r:id="rId214"/>
    <p:sldId id="580" r:id="rId215"/>
    <p:sldId id="583" r:id="rId216"/>
    <p:sldId id="589" r:id="rId217"/>
    <p:sldId id="581" r:id="rId218"/>
    <p:sldId id="579" r:id="rId219"/>
    <p:sldId id="578" r:id="rId220"/>
    <p:sldId id="585" r:id="rId221"/>
    <p:sldId id="584" r:id="rId222"/>
    <p:sldId id="582" r:id="rId223"/>
    <p:sldId id="586" r:id="rId224"/>
    <p:sldId id="587" r:id="rId225"/>
    <p:sldId id="588" r:id="rId226"/>
    <p:sldId id="363" r:id="rId227"/>
    <p:sldId id="364" r:id="rId228"/>
    <p:sldId id="420" r:id="rId229"/>
    <p:sldId id="368" r:id="rId230"/>
    <p:sldId id="371" r:id="rId231"/>
    <p:sldId id="367" r:id="rId232"/>
    <p:sldId id="372" r:id="rId233"/>
    <p:sldId id="374" r:id="rId234"/>
    <p:sldId id="378" r:id="rId235"/>
    <p:sldId id="422" r:id="rId236"/>
    <p:sldId id="411" r:id="rId237"/>
    <p:sldId id="413" r:id="rId238"/>
    <p:sldId id="424" r:id="rId239"/>
    <p:sldId id="412" r:id="rId240"/>
    <p:sldId id="423" r:id="rId241"/>
    <p:sldId id="370" r:id="rId242"/>
    <p:sldId id="376" r:id="rId243"/>
    <p:sldId id="385" r:id="rId244"/>
    <p:sldId id="377" r:id="rId245"/>
    <p:sldId id="480" r:id="rId246"/>
    <p:sldId id="593" r:id="rId247"/>
    <p:sldId id="594" r:id="rId248"/>
    <p:sldId id="533" r:id="rId249"/>
    <p:sldId id="479" r:id="rId250"/>
    <p:sldId id="401" r:id="rId251"/>
    <p:sldId id="425" r:id="rId252"/>
    <p:sldId id="426" r:id="rId253"/>
    <p:sldId id="402" r:id="rId254"/>
    <p:sldId id="418" r:id="rId255"/>
    <p:sldId id="428" r:id="rId256"/>
    <p:sldId id="394" r:id="rId257"/>
    <p:sldId id="395" r:id="rId258"/>
    <p:sldId id="396" r:id="rId259"/>
    <p:sldId id="397" r:id="rId260"/>
    <p:sldId id="369" r:id="rId261"/>
    <p:sldId id="398" r:id="rId262"/>
    <p:sldId id="382" r:id="rId263"/>
    <p:sldId id="405" r:id="rId264"/>
    <p:sldId id="383" r:id="rId265"/>
    <p:sldId id="390" r:id="rId266"/>
    <p:sldId id="599" r:id="rId267"/>
    <p:sldId id="600" r:id="rId268"/>
    <p:sldId id="482" r:id="rId269"/>
    <p:sldId id="483" r:id="rId270"/>
    <p:sldId id="484" r:id="rId271"/>
    <p:sldId id="485" r:id="rId272"/>
    <p:sldId id="486" r:id="rId273"/>
    <p:sldId id="481" r:id="rId274"/>
    <p:sldId id="388" r:id="rId275"/>
    <p:sldId id="429" r:id="rId276"/>
    <p:sldId id="430" r:id="rId277"/>
    <p:sldId id="431" r:id="rId278"/>
    <p:sldId id="537" r:id="rId279"/>
    <p:sldId id="595" r:id="rId280"/>
    <p:sldId id="596" r:id="rId281"/>
    <p:sldId id="597" r:id="rId282"/>
    <p:sldId id="598" r:id="rId283"/>
    <p:sldId id="419" r:id="rId284"/>
    <p:sldId id="492" r:id="rId285"/>
    <p:sldId id="567" r:id="rId286"/>
    <p:sldId id="568" r:id="rId287"/>
    <p:sldId id="569" r:id="rId2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sson 1" id="{F3C7644E-C86B-4155-BC36-A8F670DC0E5B}">
          <p14:sldIdLst>
            <p14:sldId id="564"/>
            <p14:sldId id="270"/>
            <p14:sldId id="284"/>
            <p14:sldId id="271"/>
            <p14:sldId id="260"/>
            <p14:sldId id="262"/>
            <p14:sldId id="263"/>
            <p14:sldId id="264"/>
            <p14:sldId id="414"/>
            <p14:sldId id="268"/>
            <p14:sldId id="269"/>
            <p14:sldId id="272"/>
            <p14:sldId id="281"/>
            <p14:sldId id="406"/>
            <p14:sldId id="275"/>
            <p14:sldId id="415"/>
            <p14:sldId id="276"/>
            <p14:sldId id="432"/>
            <p14:sldId id="416"/>
            <p14:sldId id="310"/>
            <p14:sldId id="283"/>
            <p14:sldId id="375"/>
            <p14:sldId id="273"/>
            <p14:sldId id="417"/>
            <p14:sldId id="277"/>
            <p14:sldId id="278"/>
            <p14:sldId id="279"/>
            <p14:sldId id="280"/>
          </p14:sldIdLst>
        </p14:section>
        <p14:section name="      Lab Day" id="{31BE918E-D861-49BE-B12E-AEF3BD8E7830}">
          <p14:sldIdLst>
            <p14:sldId id="499"/>
            <p14:sldId id="507"/>
            <p14:sldId id="494"/>
            <p14:sldId id="497"/>
            <p14:sldId id="498"/>
            <p14:sldId id="501"/>
            <p14:sldId id="500"/>
          </p14:sldIdLst>
        </p14:section>
        <p14:section name="Lesson 2 - Operators" id="{62CC7A4C-6660-45F1-8370-50494B045999}">
          <p14:sldIdLst>
            <p14:sldId id="285"/>
            <p14:sldId id="493"/>
            <p14:sldId id="294"/>
            <p14:sldId id="387"/>
            <p14:sldId id="391"/>
            <p14:sldId id="392"/>
            <p14:sldId id="393"/>
            <p14:sldId id="433"/>
            <p14:sldId id="436"/>
            <p14:sldId id="287"/>
            <p14:sldId id="286"/>
            <p14:sldId id="437"/>
            <p14:sldId id="292"/>
            <p14:sldId id="288"/>
            <p14:sldId id="296"/>
            <p14:sldId id="473"/>
            <p14:sldId id="604"/>
            <p14:sldId id="407"/>
            <p14:sldId id="408"/>
            <p14:sldId id="558"/>
            <p14:sldId id="290"/>
            <p14:sldId id="342"/>
            <p14:sldId id="343"/>
            <p14:sldId id="291"/>
            <p14:sldId id="607"/>
            <p14:sldId id="602"/>
            <p14:sldId id="293"/>
            <p14:sldId id="421"/>
            <p14:sldId id="295"/>
            <p14:sldId id="297"/>
          </p14:sldIdLst>
        </p14:section>
        <p14:section name="      Lab Day" id="{37879F1A-9D3C-4B2A-AFF9-AB7B5E7992F1}">
          <p14:sldIdLst>
            <p14:sldId id="502"/>
            <p14:sldId id="508"/>
            <p14:sldId id="505"/>
            <p14:sldId id="506"/>
            <p14:sldId id="491"/>
            <p14:sldId id="517"/>
            <p14:sldId id="548"/>
          </p14:sldIdLst>
        </p14:section>
        <p14:section name="Lesson 3 - Methods and Properties" id="{3EEFCBF5-D26E-43B9-8739-6DA1739856B1}">
          <p14:sldIdLst>
            <p14:sldId id="299"/>
            <p14:sldId id="495"/>
            <p14:sldId id="303"/>
            <p14:sldId id="305"/>
            <p14:sldId id="309"/>
            <p14:sldId id="314"/>
            <p14:sldId id="301"/>
            <p14:sldId id="307"/>
            <p14:sldId id="308"/>
            <p14:sldId id="306"/>
            <p14:sldId id="311"/>
            <p14:sldId id="312"/>
            <p14:sldId id="605"/>
            <p14:sldId id="474"/>
            <p14:sldId id="516"/>
            <p14:sldId id="439"/>
            <p14:sldId id="468"/>
            <p14:sldId id="469"/>
            <p14:sldId id="466"/>
            <p14:sldId id="467"/>
            <p14:sldId id="472"/>
            <p14:sldId id="313"/>
            <p14:sldId id="315"/>
            <p14:sldId id="316"/>
            <p14:sldId id="317"/>
          </p14:sldIdLst>
        </p14:section>
        <p14:section name="      Lab Day" id="{F514C2B6-FBBB-46A0-8520-9B0809E68C07}">
          <p14:sldIdLst>
            <p14:sldId id="503"/>
            <p14:sldId id="504"/>
            <p14:sldId id="553"/>
            <p14:sldId id="560"/>
            <p14:sldId id="561"/>
            <p14:sldId id="563"/>
            <p14:sldId id="565"/>
            <p14:sldId id="527"/>
          </p14:sldIdLst>
        </p14:section>
        <p14:section name="Lesson 4 - Arrays and Loops" id="{29F02DCE-8399-4892-8495-2D58823AC4BC}">
          <p14:sldIdLst>
            <p14:sldId id="318"/>
            <p14:sldId id="518"/>
            <p14:sldId id="320"/>
            <p14:sldId id="321"/>
            <p14:sldId id="409"/>
            <p14:sldId id="322"/>
            <p14:sldId id="340"/>
            <p14:sldId id="336"/>
            <p14:sldId id="459"/>
            <p14:sldId id="606"/>
            <p14:sldId id="323"/>
            <p14:sldId id="324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41"/>
            <p14:sldId id="603"/>
            <p14:sldId id="450"/>
            <p14:sldId id="452"/>
            <p14:sldId id="338"/>
            <p14:sldId id="346"/>
            <p14:sldId id="339"/>
          </p14:sldIdLst>
        </p14:section>
        <p14:section name="      Lab Day" id="{E2EB3CBA-7891-4696-9921-17F47F155A6D}">
          <p14:sldIdLst>
            <p14:sldId id="509"/>
            <p14:sldId id="511"/>
            <p14:sldId id="552"/>
            <p14:sldId id="512"/>
            <p14:sldId id="513"/>
            <p14:sldId id="559"/>
            <p14:sldId id="554"/>
            <p14:sldId id="555"/>
            <p14:sldId id="556"/>
            <p14:sldId id="557"/>
            <p14:sldId id="566"/>
          </p14:sldIdLst>
        </p14:section>
        <p14:section name="Lesson 5 - Collections" id="{EE0C25C4-304E-46B9-B3EF-CBEC0FD3A6F6}">
          <p14:sldIdLst>
            <p14:sldId id="344"/>
            <p14:sldId id="348"/>
            <p14:sldId id="347"/>
            <p14:sldId id="351"/>
            <p14:sldId id="510"/>
            <p14:sldId id="438"/>
            <p14:sldId id="349"/>
            <p14:sldId id="350"/>
            <p14:sldId id="352"/>
            <p14:sldId id="353"/>
            <p14:sldId id="354"/>
            <p14:sldId id="355"/>
            <p14:sldId id="358"/>
            <p14:sldId id="357"/>
            <p14:sldId id="356"/>
            <p14:sldId id="359"/>
            <p14:sldId id="487"/>
            <p14:sldId id="488"/>
            <p14:sldId id="489"/>
            <p14:sldId id="360"/>
          </p14:sldIdLst>
        </p14:section>
        <p14:section name="      Lab Day" id="{B82F3428-8547-4FDF-A577-204412468E1A}">
          <p14:sldIdLst>
            <p14:sldId id="519"/>
            <p14:sldId id="514"/>
            <p14:sldId id="515"/>
            <p14:sldId id="538"/>
            <p14:sldId id="539"/>
            <p14:sldId id="540"/>
            <p14:sldId id="549"/>
            <p14:sldId id="550"/>
            <p14:sldId id="551"/>
          </p14:sldIdLst>
        </p14:section>
        <p14:section name="Lesson 6 - I/O" id="{3906EC0C-B31F-40B0-B33A-18A43920A630}">
          <p14:sldIdLst>
            <p14:sldId id="440"/>
            <p14:sldId id="571"/>
            <p14:sldId id="570"/>
            <p14:sldId id="449"/>
            <p14:sldId id="470"/>
            <p14:sldId id="451"/>
            <p14:sldId id="443"/>
            <p14:sldId id="477"/>
            <p14:sldId id="478"/>
            <p14:sldId id="476"/>
            <p14:sldId id="442"/>
            <p14:sldId id="444"/>
            <p14:sldId id="462"/>
            <p14:sldId id="463"/>
            <p14:sldId id="445"/>
            <p14:sldId id="446"/>
            <p14:sldId id="455"/>
            <p14:sldId id="448"/>
            <p14:sldId id="460"/>
            <p14:sldId id="453"/>
            <p14:sldId id="461"/>
            <p14:sldId id="471"/>
            <p14:sldId id="490"/>
            <p14:sldId id="454"/>
            <p14:sldId id="572"/>
          </p14:sldIdLst>
        </p14:section>
        <p14:section name="      Lab Day" id="{D6567B9D-C015-4D27-BA14-77255AD1D51E}">
          <p14:sldIdLst>
            <p14:sldId id="528"/>
            <p14:sldId id="541"/>
            <p14:sldId id="542"/>
            <p14:sldId id="543"/>
            <p14:sldId id="544"/>
            <p14:sldId id="545"/>
            <p14:sldId id="546"/>
            <p14:sldId id="547"/>
          </p14:sldIdLst>
        </p14:section>
        <p14:section name="Lesson 7 - Review" id="{79E691C5-80E4-42E6-9EBD-C20566445C15}">
          <p14:sldIdLst>
            <p14:sldId id="573"/>
            <p14:sldId id="590"/>
            <p14:sldId id="592"/>
            <p14:sldId id="591"/>
            <p14:sldId id="575"/>
            <p14:sldId id="576"/>
            <p14:sldId id="577"/>
            <p14:sldId id="580"/>
            <p14:sldId id="583"/>
            <p14:sldId id="589"/>
            <p14:sldId id="581"/>
            <p14:sldId id="579"/>
            <p14:sldId id="578"/>
            <p14:sldId id="585"/>
            <p14:sldId id="584"/>
            <p14:sldId id="582"/>
            <p14:sldId id="586"/>
            <p14:sldId id="587"/>
            <p14:sldId id="588"/>
          </p14:sldIdLst>
        </p14:section>
        <p14:section name="      Lab Day" id="{3807EF7B-8625-4451-A772-943465842589}">
          <p14:sldIdLst/>
        </p14:section>
        <p14:section name="Lesson 8 - OOP" id="{40B79180-E5E6-4B59-98CF-59B06331FEDE}">
          <p14:sldIdLst>
            <p14:sldId id="363"/>
            <p14:sldId id="364"/>
            <p14:sldId id="420"/>
            <p14:sldId id="368"/>
            <p14:sldId id="371"/>
            <p14:sldId id="367"/>
            <p14:sldId id="372"/>
            <p14:sldId id="374"/>
            <p14:sldId id="378"/>
            <p14:sldId id="422"/>
            <p14:sldId id="411"/>
            <p14:sldId id="413"/>
            <p14:sldId id="424"/>
            <p14:sldId id="412"/>
            <p14:sldId id="423"/>
            <p14:sldId id="370"/>
            <p14:sldId id="376"/>
            <p14:sldId id="385"/>
            <p14:sldId id="377"/>
            <p14:sldId id="480"/>
            <p14:sldId id="593"/>
            <p14:sldId id="594"/>
          </p14:sldIdLst>
        </p14:section>
        <p14:section name="      Lab Day" id="{FCB260A1-734C-44AC-AE26-AEE089EBF6C2}">
          <p14:sldIdLst>
            <p14:sldId id="533"/>
            <p14:sldId id="479"/>
            <p14:sldId id="401"/>
            <p14:sldId id="425"/>
            <p14:sldId id="426"/>
          </p14:sldIdLst>
        </p14:section>
        <p14:section name="Lesson 9 - OOP" id="{08A04C25-4B9A-4D88-8D03-E5271BDFECC3}">
          <p14:sldIdLst>
            <p14:sldId id="402"/>
            <p14:sldId id="418"/>
            <p14:sldId id="428"/>
            <p14:sldId id="394"/>
            <p14:sldId id="395"/>
            <p14:sldId id="396"/>
            <p14:sldId id="397"/>
            <p14:sldId id="369"/>
            <p14:sldId id="398"/>
            <p14:sldId id="382"/>
            <p14:sldId id="405"/>
            <p14:sldId id="383"/>
            <p14:sldId id="390"/>
            <p14:sldId id="599"/>
            <p14:sldId id="600"/>
            <p14:sldId id="482"/>
            <p14:sldId id="483"/>
            <p14:sldId id="484"/>
            <p14:sldId id="485"/>
            <p14:sldId id="486"/>
            <p14:sldId id="481"/>
            <p14:sldId id="388"/>
            <p14:sldId id="429"/>
            <p14:sldId id="430"/>
            <p14:sldId id="431"/>
          </p14:sldIdLst>
        </p14:section>
        <p14:section name="      Lab Day" id="{E838F105-A768-4E85-819B-9E330D6FBED6}">
          <p14:sldIdLst>
            <p14:sldId id="537"/>
            <p14:sldId id="595"/>
            <p14:sldId id="596"/>
            <p14:sldId id="597"/>
            <p14:sldId id="598"/>
          </p14:sldIdLst>
        </p14:section>
        <p14:section name="Extras" id="{47FA4953-81A0-49A2-B999-DDB78770DF5E}">
          <p14:sldIdLst>
            <p14:sldId id="419"/>
            <p14:sldId id="492"/>
            <p14:sldId id="567"/>
            <p14:sldId id="568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F37"/>
    <a:srgbClr val="0C0C0C"/>
    <a:srgbClr val="2F2F33"/>
    <a:srgbClr val="4E67C8"/>
    <a:srgbClr val="0D79CA"/>
    <a:srgbClr val="59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4" autoAdjust="0"/>
    <p:restoredTop sz="89095" autoAdjust="0"/>
  </p:normalViewPr>
  <p:slideViewPr>
    <p:cSldViewPr snapToGrid="0">
      <p:cViewPr varScale="1">
        <p:scale>
          <a:sx n="91" d="100"/>
          <a:sy n="91" d="100"/>
        </p:scale>
        <p:origin x="120" y="240"/>
      </p:cViewPr>
      <p:guideLst/>
    </p:cSldViewPr>
  </p:slideViewPr>
  <p:outlineViewPr>
    <p:cViewPr>
      <p:scale>
        <a:sx n="33" d="100"/>
        <a:sy n="33" d="100"/>
      </p:scale>
      <p:origin x="0" y="-622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57198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0D0-BE27-479C-8EEB-F8929D768315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6A308-1BBA-491F-8597-19B0F7FE4D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92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9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Operator - An action that is performed between two Variables, Methods or Properties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	Increment/Decrement</a:t>
            </a:r>
            <a:r>
              <a:rPr lang="en-US" baseline="0" dirty="0" smtClean="0"/>
              <a:t> occurs after the Assignment operation</a:t>
            </a:r>
          </a:p>
          <a:p>
            <a:r>
              <a:rPr lang="en-US" baseline="0" dirty="0" smtClean="0"/>
              <a:t>Pre	Increment/Decrement occurs before the Assignment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17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&amp;&amp;</a:t>
            </a:r>
            <a:r>
              <a:rPr lang="en-US" baseline="0" dirty="0" smtClean="0"/>
              <a:t>  </a:t>
            </a:r>
            <a:r>
              <a:rPr lang="en-US" dirty="0" smtClean="0"/>
              <a:t>returns</a:t>
            </a:r>
            <a:r>
              <a:rPr lang="en-US" baseline="0" dirty="0" smtClean="0"/>
              <a:t> true only when both sides are true</a:t>
            </a:r>
          </a:p>
          <a:p>
            <a:r>
              <a:rPr lang="en-US" baseline="0" dirty="0" smtClean="0"/>
              <a:t>||      returns true when either side is true.  Stops evaluating when it reached the first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1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Hopefully</a:t>
            </a:r>
            <a:r>
              <a:rPr lang="en-US" baseline="0" dirty="0" smtClean="0"/>
              <a:t> start parsing switch statements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9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65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 	Increment/Decrement</a:t>
            </a:r>
            <a:r>
              <a:rPr lang="en-US" baseline="0" dirty="0" smtClean="0"/>
              <a:t> occurs after the Assignment operation</a:t>
            </a:r>
          </a:p>
          <a:p>
            <a:r>
              <a:rPr lang="en-US" baseline="0" dirty="0" smtClean="0"/>
              <a:t>Pre	Increment/Decrement occurs before the Assignment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0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string</a:t>
            </a:r>
            <a:r>
              <a:rPr lang="en-US" baseline="0" dirty="0" smtClean="0"/>
              <a:t> 0 based indexing</a:t>
            </a:r>
          </a:p>
          <a:p>
            <a:r>
              <a:rPr lang="en-US" baseline="0" dirty="0" smtClean="0"/>
              <a:t>String methods don’t affect calling string.  Always return new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5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 and Microsoft .NET compile to intermediate</a:t>
            </a:r>
            <a:r>
              <a:rPr lang="en-US" baseline="0" dirty="0" smtClean="0"/>
              <a:t> code called Byte Code.</a:t>
            </a:r>
          </a:p>
          <a:p>
            <a:r>
              <a:rPr lang="en-US" baseline="0" dirty="0" smtClean="0"/>
              <a:t>This is part of the reason both languages/frameworks can run on so many different hardware platforms.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0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2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6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or</a:t>
            </a:r>
            <a:r>
              <a:rPr lang="en-US" baseline="0" dirty="0" smtClean="0"/>
              <a:t> Value types</a:t>
            </a:r>
          </a:p>
          <a:p>
            <a:r>
              <a:rPr lang="en-US" baseline="0" dirty="0" smtClean="0"/>
              <a:t>Complex or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9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ways of declaring</a:t>
            </a:r>
            <a:r>
              <a:rPr lang="en-US" baseline="0" dirty="0" smtClean="0"/>
              <a:t> </a:t>
            </a:r>
            <a:r>
              <a:rPr lang="en-US" baseline="0" smtClean="0"/>
              <a:t>an array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Empty and initialize by hand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Initialize in constructor (inline)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98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Collections can be arrays and other</a:t>
            </a:r>
            <a:r>
              <a:rPr lang="en-US" baseline="0" dirty="0" smtClean="0"/>
              <a:t> types</a:t>
            </a:r>
          </a:p>
          <a:p>
            <a:r>
              <a:rPr lang="en-US" baseline="0" dirty="0" smtClean="0"/>
              <a:t>Moving is called  </a:t>
            </a:r>
            <a:r>
              <a:rPr lang="en-US" b="1" baseline="0" dirty="0" smtClean="0"/>
              <a:t>iterating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3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0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4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7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1969</a:t>
            </a:r>
            <a:r>
              <a:rPr lang="en-US" baseline="0" dirty="0" smtClean="0"/>
              <a:t> C	Unix kernel used in Mac OS and Android</a:t>
            </a:r>
            <a:endParaRPr lang="en-US" dirty="0" smtClean="0"/>
          </a:p>
          <a:p>
            <a:r>
              <a:rPr lang="en-US" dirty="0" smtClean="0"/>
              <a:t>1983</a:t>
            </a:r>
            <a:r>
              <a:rPr lang="en-US" baseline="0" dirty="0" smtClean="0"/>
              <a:t> C++	Office and Firefox</a:t>
            </a:r>
          </a:p>
          <a:p>
            <a:r>
              <a:rPr lang="en-US" baseline="0" dirty="0" smtClean="0"/>
              <a:t>1991 Python	YouTube</a:t>
            </a:r>
          </a:p>
          <a:p>
            <a:r>
              <a:rPr lang="en-US" baseline="0" dirty="0" smtClean="0"/>
              <a:t>1995 PHP	Facebook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77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7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6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5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0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80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13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539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01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2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7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variable types		Also called </a:t>
            </a:r>
            <a:r>
              <a:rPr lang="en-US" smtClean="0"/>
              <a:t>Primitive Types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Decimal 	Money / Scientific 	More</a:t>
            </a:r>
            <a:r>
              <a:rPr lang="en-US" baseline="0" dirty="0" smtClean="0"/>
              <a:t> accurate but slower		smaller range – greater precision</a:t>
            </a:r>
          </a:p>
          <a:p>
            <a:r>
              <a:rPr lang="en-US" baseline="0" dirty="0" smtClean="0"/>
              <a:t>Double	Math		Less accurate but faster		greater range – smaller 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18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4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3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2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19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38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Types</a:t>
            </a:r>
            <a:r>
              <a:rPr lang="en-US" baseline="0" dirty="0" smtClean="0"/>
              <a:t> store their value so they have a default value</a:t>
            </a:r>
          </a:p>
          <a:p>
            <a:r>
              <a:rPr lang="en-US" baseline="0" dirty="0" smtClean="0"/>
              <a:t>Reference Types store references to their data so without instantiation the references are 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Variable - Object that stores a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8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Method - Block of code that </a:t>
            </a:r>
            <a:r>
              <a:rPr lang="en-US" sz="900" dirty="0" smtClean="0"/>
              <a:t>performs</a:t>
            </a:r>
            <a:r>
              <a:rPr lang="en-US" sz="1200" dirty="0" smtClean="0"/>
              <a:t> some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9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Property - Variable that can be accessed in a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0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9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6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36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"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"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102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57411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25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08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7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8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8946541" cy="419548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7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800" b="0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1854155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all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5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1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8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1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5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188C82-37E7-4D42-A08F-5424B84E93AA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54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3" Type="http://schemas.openxmlformats.org/officeDocument/2006/relationships/slide" Target="slide4.xml"/><Relationship Id="rId7" Type="http://schemas.openxmlformats.org/officeDocument/2006/relationships/slide" Target="slide14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253.xml"/><Relationship Id="rId5" Type="http://schemas.openxmlformats.org/officeDocument/2006/relationships/slide" Target="slide73.xml"/><Relationship Id="rId10" Type="http://schemas.openxmlformats.org/officeDocument/2006/relationships/slide" Target="slide226.xml"/><Relationship Id="rId4" Type="http://schemas.openxmlformats.org/officeDocument/2006/relationships/slide" Target="slide36.xml"/><Relationship Id="rId9" Type="http://schemas.openxmlformats.org/officeDocument/2006/relationships/slide" Target="slide20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" Target="slide114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70285"/>
            <a:ext cx="9522570" cy="3329581"/>
          </a:xfrm>
        </p:spPr>
        <p:txBody>
          <a:bodyPr anchor="t"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sz="4400" cap="none" dirty="0" smtClean="0"/>
              <a:t/>
            </a:r>
            <a:br>
              <a:rPr lang="en-US" sz="4400" cap="none" dirty="0" smtClean="0"/>
            </a:br>
            <a:r>
              <a:rPr lang="en-US" dirty="0" smtClean="0"/>
              <a:t>Microsoft .NET C#</a:t>
            </a:r>
            <a:endParaRPr lang="en-US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4923" y="4199866"/>
            <a:ext cx="3424136" cy="1091981"/>
          </a:xfrm>
        </p:spPr>
        <p:txBody>
          <a:bodyPr anchor="b">
            <a:noAutofit/>
          </a:bodyPr>
          <a:lstStyle/>
          <a:p>
            <a:pPr algn="r"/>
            <a:r>
              <a:rPr lang="en-US" sz="3200" dirty="0" smtClean="0"/>
              <a:t>Jack </a:t>
            </a:r>
            <a:r>
              <a:rPr lang="en-US" sz="3200" dirty="0" err="1" smtClean="0"/>
              <a:t>CastilLO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16240" y="5431688"/>
            <a:ext cx="5922819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Right Click and Select </a:t>
            </a:r>
            <a:r>
              <a:rPr lang="en-US" sz="2400" dirty="0" smtClean="0"/>
              <a:t>“See </a:t>
            </a:r>
            <a:r>
              <a:rPr lang="en-US" sz="2400" dirty="0"/>
              <a:t>all Slides” to navigate to a specific </a:t>
            </a:r>
            <a:r>
              <a:rPr lang="en-US" sz="2400" dirty="0" smtClean="0"/>
              <a:t>lesson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885" y="4254365"/>
            <a:ext cx="5380521" cy="25853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Lesson 1 – Introduction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Lesson 2 – Operators</a:t>
            </a:r>
            <a:endParaRPr lang="en-US" dirty="0" smtClean="0"/>
          </a:p>
          <a:p>
            <a:r>
              <a:rPr lang="en-US" dirty="0" smtClean="0">
                <a:hlinkClick r:id="rId5" action="ppaction://hlinksldjump"/>
              </a:rPr>
              <a:t>Lesson 3 – Methods and Properties</a:t>
            </a:r>
            <a:endParaRPr lang="en-US" dirty="0" smtClean="0"/>
          </a:p>
          <a:p>
            <a:r>
              <a:rPr lang="en-US" dirty="0" smtClean="0">
                <a:hlinkClick r:id="rId6" action="ppaction://hlinksldjump"/>
              </a:rPr>
              <a:t>Lesson 4 – Arrays and Loops</a:t>
            </a:r>
            <a:endParaRPr lang="en-US" dirty="0" smtClean="0"/>
          </a:p>
          <a:p>
            <a:r>
              <a:rPr lang="en-US" dirty="0" smtClean="0">
                <a:hlinkClick r:id="rId7" action="ppaction://hlinksldjump"/>
              </a:rPr>
              <a:t>Lesson 5 – Collections</a:t>
            </a:r>
            <a:endParaRPr lang="en-US" dirty="0" smtClean="0"/>
          </a:p>
          <a:p>
            <a:r>
              <a:rPr lang="en-US" dirty="0" smtClean="0">
                <a:hlinkClick r:id="rId8" action="ppaction://hlinksldjump"/>
              </a:rPr>
              <a:t>Lesson 6 – Input / Output</a:t>
            </a:r>
            <a:endParaRPr lang="en-US" dirty="0" smtClean="0"/>
          </a:p>
          <a:p>
            <a:r>
              <a:rPr lang="en-US" dirty="0" smtClean="0">
                <a:hlinkClick r:id="rId9" action="ppaction://hlinksldjump"/>
              </a:rPr>
              <a:t>Lesson 7 – Review</a:t>
            </a:r>
            <a:endParaRPr lang="en-US" dirty="0" smtClean="0"/>
          </a:p>
          <a:p>
            <a:r>
              <a:rPr lang="en-US" dirty="0" smtClean="0">
                <a:hlinkClick r:id="rId10" action="ppaction://hlinksldjump"/>
              </a:rPr>
              <a:t>Lesson 8 – Object Oriented Programming</a:t>
            </a:r>
            <a:endParaRPr lang="en-US" dirty="0" smtClean="0"/>
          </a:p>
          <a:p>
            <a:r>
              <a:rPr lang="en-US" dirty="0" smtClean="0">
                <a:hlinkClick r:id="rId11" action="ppaction://hlinksldjump"/>
              </a:rPr>
              <a:t>Lesson 9 – Object Oriented Programming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2949" y="73878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Microsoft 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Industry Standard</a:t>
            </a:r>
          </a:p>
          <a:p>
            <a:r>
              <a:rPr lang="en-US" sz="3200" dirty="0" smtClean="0"/>
              <a:t>Wide Support Base</a:t>
            </a:r>
          </a:p>
          <a:p>
            <a:r>
              <a:rPr lang="en-US" sz="3200" dirty="0" smtClean="0"/>
              <a:t>Constantly Updated</a:t>
            </a:r>
          </a:p>
          <a:p>
            <a:r>
              <a:rPr lang="en-US" sz="3200" dirty="0" smtClean="0"/>
              <a:t>Open Source</a:t>
            </a:r>
          </a:p>
          <a:p>
            <a:r>
              <a:rPr lang="en-US" sz="3200" dirty="0" smtClean="0"/>
              <a:t>Highly Secure</a:t>
            </a:r>
          </a:p>
          <a:p>
            <a:r>
              <a:rPr lang="en-US" sz="3200" dirty="0" smtClean="0"/>
              <a:t>Compiled</a:t>
            </a:r>
          </a:p>
          <a:p>
            <a:r>
              <a:rPr lang="en-US" sz="3200" dirty="0" smtClean="0"/>
              <a:t>Cross Platform</a:t>
            </a:r>
          </a:p>
        </p:txBody>
      </p:sp>
    </p:spTree>
    <p:extLst>
      <p:ext uri="{BB962C8B-B14F-4D97-AF65-F5344CB8AC3E}">
        <p14:creationId xmlns:p14="http://schemas.microsoft.com/office/powerpoint/2010/main" val="38215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777" y="3270250"/>
            <a:ext cx="8609023" cy="34163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r>
              <a:rPr lang="en-US" sz="3600" dirty="0" smtClean="0">
                <a:latin typeface="Consolas" panose="020B0609020204030204" pitchFamily="49" charset="0"/>
              </a:rPr>
              <a:t>  Jack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Hi Jack! it's Feb the 19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5/3=1.66666666666667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  5/3=1.67</a:t>
            </a:r>
            <a:br>
              <a:rPr lang="en-US" sz="3600" dirty="0" smtClean="0">
                <a:latin typeface="Consolas" panose="020B0609020204030204" pitchFamily="49" charset="0"/>
              </a:rPr>
            </a:b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401637"/>
            <a:ext cx="12011025" cy="2524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5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777" y="3270250"/>
            <a:ext cx="860902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r>
              <a:rPr lang="en-US" sz="3600" dirty="0" smtClean="0">
                <a:latin typeface="Consolas" panose="020B0609020204030204" pitchFamily="49" charset="0"/>
              </a:rPr>
              <a:t>  Jack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dirty="0">
                <a:latin typeface="Consolas" panose="020B0609020204030204" pitchFamily="49" charset="0"/>
              </a:rPr>
              <a:t>Welcome      Jack!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 err="1" smtClean="0">
                <a:latin typeface="Consolas" panose="020B0609020204030204" pitchFamily="49" charset="0"/>
              </a:rPr>
              <a:t>WelcomeJack</a:t>
            </a:r>
            <a:r>
              <a:rPr lang="en-US" sz="3600" dirty="0" smtClean="0">
                <a:latin typeface="Consolas" panose="020B0609020204030204" pitchFamily="49" charset="0"/>
              </a:rPr>
              <a:t>      </a:t>
            </a:r>
            <a:r>
              <a:rPr lang="en-US" sz="3600" dirty="0">
                <a:latin typeface="Consolas" panose="020B0609020204030204" pitchFamily="49" charset="0"/>
              </a:rPr>
              <a:t>!</a:t>
            </a:r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5" y="445970"/>
            <a:ext cx="11125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777" y="3270250"/>
            <a:ext cx="860902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dirty="0" err="1" smtClean="0">
                <a:latin typeface="Consolas" panose="020B0609020204030204" pitchFamily="49" charset="0"/>
              </a:rPr>
              <a:t>JackCastillo</a:t>
            </a:r>
            <a:endParaRPr lang="en-US" sz="3600" dirty="0" smtClean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dirty="0" err="1">
                <a:latin typeface="Consolas" panose="020B0609020204030204" pitchFamily="49" charset="0"/>
              </a:rPr>
              <a:t>WelcomeJackCastillo</a:t>
            </a:r>
            <a:r>
              <a:rPr lang="en-US" sz="3600" dirty="0">
                <a:latin typeface="Consolas" panose="020B0609020204030204" pitchFamily="49" charset="0"/>
              </a:rPr>
              <a:t>!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dirty="0" err="1" smtClean="0">
                <a:latin typeface="Consolas" panose="020B0609020204030204" pitchFamily="49" charset="0"/>
              </a:rPr>
              <a:t>WelcomeJackCastillo</a:t>
            </a:r>
            <a:r>
              <a:rPr lang="en-US" sz="3600" dirty="0" smtClean="0">
                <a:latin typeface="Consolas" panose="020B0609020204030204" pitchFamily="49" charset="0"/>
              </a:rPr>
              <a:t>!</a:t>
            </a:r>
          </a:p>
          <a:p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5" y="445970"/>
            <a:ext cx="11125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777" y="3263067"/>
            <a:ext cx="8609023" cy="344709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	5+6=11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	60*59=3,540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	6/9=0.00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	6/9=0.67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	6/9=0.6666667</a:t>
            </a:r>
            <a:br>
              <a:rPr lang="en-US" sz="3600" dirty="0" smtClean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00225"/>
            <a:ext cx="11790947" cy="2713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0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8" y="838100"/>
            <a:ext cx="8629650" cy="5162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79" y="3959642"/>
            <a:ext cx="69437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5" y="1583857"/>
            <a:ext cx="11706225" cy="466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dirty="0" smtClean="0"/>
              <a:t> Last Day of the Month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484" y="3070458"/>
            <a:ext cx="11172709" cy="46037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3483" y="3540294"/>
            <a:ext cx="11172709" cy="37718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3482" y="3917482"/>
            <a:ext cx="11172709" cy="53860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3481" y="4341320"/>
            <a:ext cx="11172709" cy="150568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3480" y="2702732"/>
            <a:ext cx="11172709" cy="40426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89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Arrays and Loops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782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1103313" y="1495426"/>
            <a:ext cx="6964362" cy="5077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Create a Simple Calculator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Have user enter a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Have user enter an operator</a:t>
            </a:r>
            <a:endParaRPr lang="en-US" b="1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Have user enter a second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Calculate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Print out the result</a:t>
            </a:r>
            <a:br>
              <a:rPr lang="en-US" dirty="0" smtClean="0">
                <a:latin typeface="+mn-lt"/>
              </a:rPr>
            </a:b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b="1" dirty="0" smtClean="0">
                <a:latin typeface="+mn-lt"/>
              </a:rPr>
              <a:t>Provide instructions to the user</a:t>
            </a:r>
            <a:endParaRPr lang="en-US" sz="2800" b="1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86650" y="2052918"/>
            <a:ext cx="36290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Operators</a:t>
            </a:r>
          </a:p>
          <a:p>
            <a:pPr algn="ctr"/>
            <a:endParaRPr lang="en-US" sz="2400" dirty="0"/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	-</a:t>
            </a:r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	/</a:t>
            </a:r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	!=</a:t>
            </a:r>
          </a:p>
          <a:p>
            <a:pPr algn="ct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&gt;</a:t>
            </a:r>
          </a:p>
          <a:p>
            <a:pPr algn="ct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	&gt;=</a:t>
            </a:r>
            <a:endParaRPr lang="en-US" sz="40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2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1" y="651885"/>
            <a:ext cx="10563225" cy="5972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178750" y="2264656"/>
            <a:ext cx="7034872" cy="6870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80428" y="2882900"/>
            <a:ext cx="7414643" cy="98006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8749" y="3862963"/>
            <a:ext cx="7178669" cy="70153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0427" y="4695825"/>
            <a:ext cx="9410591" cy="18327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8583096" y="1426912"/>
            <a:ext cx="3422090" cy="259263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number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Operator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number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Calculate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Print </a:t>
            </a:r>
            <a:r>
              <a:rPr lang="en-US" sz="2400" dirty="0"/>
              <a:t>out the result</a:t>
            </a:r>
          </a:p>
        </p:txBody>
      </p:sp>
    </p:spTree>
    <p:extLst>
      <p:ext uri="{BB962C8B-B14F-4D97-AF65-F5344CB8AC3E}">
        <p14:creationId xmlns:p14="http://schemas.microsoft.com/office/powerpoint/2010/main" val="37556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</a:t>
            </a:r>
            <a:r>
              <a:rPr lang="en-US" dirty="0" smtClean="0"/>
              <a:t> 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8947522" cy="463363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We’ve been dealing with base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  <a:r>
              <a:rPr lang="en-US" dirty="0" smtClean="0">
                <a:latin typeface="+mn-lt"/>
              </a:rPr>
              <a:t> so far</a:t>
            </a:r>
          </a:p>
          <a:p>
            <a:r>
              <a:rPr lang="en-US" dirty="0" smtClean="0">
                <a:latin typeface="+mn-lt"/>
              </a:rPr>
              <a:t>No special code to needed to create an instance of these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  <a:b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For complex Classes 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</a:t>
            </a:r>
            <a:r>
              <a:rPr lang="en-US" dirty="0" smtClean="0">
                <a:latin typeface="+mn-lt"/>
              </a:rPr>
              <a:t>  keyword to create an instance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ip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IPAddress</a:t>
            </a:r>
            <a:r>
              <a:rPr lang="en-US" dirty="0" smtClean="0">
                <a:latin typeface="Consolas" panose="020B0609020204030204" pitchFamily="49" charset="0"/>
              </a:rPr>
              <a:t>("127.0.0.1");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6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C#?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26079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More widely used in companies than VB.NET</a:t>
            </a:r>
          </a:p>
          <a:p>
            <a:r>
              <a:rPr lang="en-US" sz="3200" dirty="0" smtClean="0"/>
              <a:t>Combines best of C, C++ and Java syntax</a:t>
            </a:r>
          </a:p>
          <a:p>
            <a:r>
              <a:rPr lang="en-US" sz="3200" dirty="0" smtClean="0"/>
              <a:t>More easily read than Visual Basic</a:t>
            </a:r>
          </a:p>
          <a:p>
            <a:r>
              <a:rPr lang="en-US" sz="3200" dirty="0" smtClean="0"/>
              <a:t>Very structured language</a:t>
            </a:r>
          </a:p>
          <a:p>
            <a:r>
              <a:rPr lang="en-US" sz="3200" dirty="0" smtClean="0"/>
              <a:t>I know C# and not VB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296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793720" cy="4633632"/>
          </a:xfrm>
        </p:spPr>
        <p:txBody>
          <a:bodyPr/>
          <a:lstStyle/>
          <a:p>
            <a:r>
              <a:rPr lang="en-US" dirty="0" smtClean="0"/>
              <a:t>Arrays allow you to store lists of information</a:t>
            </a:r>
          </a:p>
          <a:p>
            <a:r>
              <a:rPr lang="en-US" dirty="0" smtClean="0"/>
              <a:t>Typed</a:t>
            </a:r>
          </a:p>
          <a:p>
            <a:r>
              <a:rPr lang="en-US" dirty="0" smtClean="0"/>
              <a:t>Fixed Length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0 </a:t>
            </a:r>
            <a:r>
              <a:rPr lang="en-US" dirty="0" smtClean="0"/>
              <a:t>based indexing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</a:t>
            </a:r>
            <a:r>
              <a:rPr lang="en-US" dirty="0" err="1" smtClean="0">
                <a:latin typeface="Consolas" panose="020B0609020204030204" pitchFamily="49" charset="0"/>
              </a:rPr>
              <a:t>ums</a:t>
            </a:r>
            <a:r>
              <a:rPr lang="en-US" dirty="0" smtClean="0">
                <a:latin typeface="Consolas" panose="020B0609020204030204" pitchFamily="49" charset="0"/>
              </a:rPr>
              <a:t> = new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[5];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officeApps</a:t>
            </a:r>
            <a:r>
              <a:rPr lang="en-US" dirty="0" smtClean="0">
                <a:latin typeface="Consolas" panose="020B0609020204030204" pitchFamily="49" charset="0"/>
              </a:rPr>
              <a:t> = new[] {"</a:t>
            </a:r>
            <a:r>
              <a:rPr lang="en-US" dirty="0" err="1" smtClean="0">
                <a:latin typeface="Consolas" panose="020B0609020204030204" pitchFamily="49" charset="0"/>
              </a:rPr>
              <a:t>Powerpoint</a:t>
            </a:r>
            <a:r>
              <a:rPr lang="en-US" dirty="0" smtClean="0">
                <a:latin typeface="Consolas" panose="020B0609020204030204" pitchFamily="49" charset="0"/>
              </a:rPr>
              <a:t>", "Excel"};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Data in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55238" cy="463363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Arrays are just variables that can store multiple values</a:t>
            </a:r>
          </a:p>
          <a:p>
            <a:r>
              <a:rPr lang="en-US" dirty="0" smtClean="0"/>
              <a:t>Values </a:t>
            </a:r>
            <a:r>
              <a:rPr lang="en-US" dirty="0"/>
              <a:t>are accessed using Square Brackets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endParaRPr lang="en-US" dirty="0" smtClean="0">
              <a:latin typeface="+mn-lt"/>
            </a:endParaRPr>
          </a:p>
          <a:p>
            <a:r>
              <a:rPr lang="en-US" dirty="0" smtClean="0"/>
              <a:t>The </a:t>
            </a:r>
            <a:r>
              <a:rPr lang="en-US" dirty="0"/>
              <a:t>Array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ndex</a:t>
            </a:r>
            <a:r>
              <a:rPr lang="en-US" dirty="0" smtClean="0"/>
              <a:t> </a:t>
            </a:r>
            <a:r>
              <a:rPr lang="en-US" dirty="0"/>
              <a:t>is the position you want to work </a:t>
            </a:r>
            <a:r>
              <a:rPr lang="en-US" dirty="0" smtClean="0"/>
              <a:t>with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Items in an Array can be retrieved and set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Consolas" panose="020B0609020204030204" pitchFamily="49" charset="0"/>
              </a:rPr>
              <a:t>	var 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new[] {"Joe</a:t>
            </a:r>
            <a:r>
              <a:rPr lang="en-US" dirty="0" smtClean="0">
                <a:latin typeface="Consolas" panose="020B0609020204030204" pitchFamily="49" charset="0"/>
              </a:rPr>
              <a:t>", "Sam</a:t>
            </a:r>
            <a:r>
              <a:rPr lang="en-US" dirty="0">
                <a:latin typeface="Consolas" panose="020B0609020204030204" pitchFamily="49" charset="0"/>
              </a:rPr>
              <a:t>", "Keith</a:t>
            </a:r>
            <a:r>
              <a:rPr lang="en-US" dirty="0" smtClean="0">
                <a:latin typeface="Consolas" panose="020B0609020204030204" pitchFamily="49" charset="0"/>
              </a:rPr>
              <a:t>"};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var item = 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[1];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[2] = "Mark";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8375" y="4442777"/>
            <a:ext cx="397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0      1       2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3174" y="5253889"/>
            <a:ext cx="455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tem = "Sam"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174" y="5777109"/>
            <a:ext cx="564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{"Joe", "Sam", "Mark"}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4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5426"/>
            <a:ext cx="11545889" cy="52482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Length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l = </a:t>
            </a:r>
            <a:r>
              <a:rPr lang="en-US" sz="2400" dirty="0" err="1" smtClean="0">
                <a:latin typeface="Consolas" panose="020B0609020204030204" pitchFamily="49" charset="0"/>
              </a:rPr>
              <a:t>arr.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</a:rPr>
              <a:t>						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l=3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IndexOf</a:t>
            </a:r>
            <a:r>
              <a:rPr lang="en-US" dirty="0" smtClean="0">
                <a:latin typeface="Consolas" panose="020B0609020204030204" pitchFamily="49" charset="0"/>
              </a:rPr>
              <a:t>(Array a, object o)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i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</a:rPr>
              <a:t>Array.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latin typeface="Consolas" panose="020B0609020204030204" pitchFamily="49" charset="0"/>
              </a:rPr>
              <a:t>, 3);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i=2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Copy(Array source, Array </a:t>
            </a:r>
            <a:r>
              <a:rPr lang="en-US" dirty="0" err="1" smtClean="0">
                <a:latin typeface="Consolas" panose="020B0609020204030204" pitchFamily="49" charset="0"/>
              </a:rPr>
              <a:t>dest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	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>
                <a:latin typeface="Consolas" panose="020B0609020204030204" pitchFamily="49" charset="0"/>
              </a:rPr>
              <a:t>var a = new[] {1,2,3,4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b = new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[6];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Array.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Copy</a:t>
            </a:r>
            <a:r>
              <a:rPr lang="en-US" sz="2400" dirty="0" smtClean="0">
                <a:latin typeface="Consolas" panose="020B0609020204030204" pitchFamily="49" charset="0"/>
              </a:rPr>
              <a:t>(a</a:t>
            </a:r>
            <a:r>
              <a:rPr lang="en-US" sz="2400" dirty="0">
                <a:latin typeface="Consolas" panose="020B0609020204030204" pitchFamily="49" charset="0"/>
              </a:rPr>
              <a:t>, b, </a:t>
            </a:r>
            <a:r>
              <a:rPr lang="en-US" sz="2400" dirty="0" err="1">
                <a:latin typeface="Consolas" panose="020B0609020204030204" pitchFamily="49" charset="0"/>
              </a:rPr>
              <a:t>a.Length</a:t>
            </a:r>
            <a:r>
              <a:rPr lang="en-US" sz="2400" dirty="0" smtClean="0">
                <a:latin typeface="Consolas" panose="020B0609020204030204" pitchFamily="49" charset="0"/>
              </a:rPr>
              <a:t>);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b={1,2,3,4,0,0}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745914" cy="140053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dirty="0" smtClean="0"/>
              <a:t> Properties and Methods</a:t>
            </a:r>
            <a:br>
              <a:rPr lang="en-US" dirty="0" smtClean="0"/>
            </a:br>
            <a:r>
              <a:rPr lang="en-US" dirty="0" smtClean="0"/>
              <a:t>							</a:t>
            </a:r>
            <a:r>
              <a:rPr lang="en-US" sz="2000" dirty="0" smtClean="0">
                <a:latin typeface="Consolas" panose="020B0609020204030204" pitchFamily="49" charset="0"/>
              </a:rPr>
              <a:t>							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new[] { 1,2,3 };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8087213" y="5190186"/>
            <a:ext cx="3581045" cy="441393"/>
          </a:xfrm>
          <a:prstGeom prst="wedgeRectCallout">
            <a:avLst>
              <a:gd name="adj1" fmla="val 35475"/>
              <a:gd name="adj2" fmla="val 11466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/>
              <a:t> default value is </a:t>
            </a:r>
            <a:r>
              <a:rPr lang="en-US" sz="2400" dirty="0" smtClean="0">
                <a:latin typeface="Consolas" panose="020B0609020204030204" pitchFamily="49" charset="0"/>
              </a:rPr>
              <a:t>0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369156" y="4574274"/>
            <a:ext cx="1544266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Static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419055" y="2989855"/>
            <a:ext cx="1544266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Static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921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699805" cy="4642172"/>
          </a:xfrm>
        </p:spPr>
        <p:txBody>
          <a:bodyPr>
            <a:normAutofit/>
          </a:bodyPr>
          <a:lstStyle/>
          <a:p>
            <a:r>
              <a:rPr lang="en-US" dirty="0" smtClean="0"/>
              <a:t>Arrays are very fast to access and set items</a:t>
            </a:r>
          </a:p>
          <a:p>
            <a:r>
              <a:rPr lang="en-US" dirty="0" smtClean="0"/>
              <a:t>Adding items requires re-initialization or copying the Array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Memory Intensive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  <a:r>
              <a:rPr lang="en-US" dirty="0" smtClean="0"/>
              <a:t> are Arrays of Type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</a:p>
          <a:p>
            <a:pPr lvl="1"/>
            <a:r>
              <a:rPr lang="en-US" dirty="0" smtClean="0"/>
              <a:t>Adding characters to a string is "easy"   			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 = s + "a";</a:t>
            </a:r>
          </a:p>
          <a:p>
            <a:pPr lvl="1"/>
            <a:r>
              <a:rPr lang="en-US" dirty="0" smtClean="0"/>
              <a:t>But this will cause memory issues</a:t>
            </a:r>
          </a:p>
        </p:txBody>
      </p:sp>
    </p:spTree>
    <p:extLst>
      <p:ext uri="{BB962C8B-B14F-4D97-AF65-F5344CB8AC3E}">
        <p14:creationId xmlns:p14="http://schemas.microsoft.com/office/powerpoint/2010/main" val="2706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0929361" cy="4784416"/>
          </a:xfrm>
        </p:spPr>
        <p:txBody>
          <a:bodyPr>
            <a:noAutofit/>
          </a:bodyPr>
          <a:lstStyle/>
          <a:p>
            <a:r>
              <a:rPr lang="en-US" dirty="0" smtClean="0"/>
              <a:t>You may sometimes have to deal with data in a file</a:t>
            </a:r>
          </a:p>
          <a:p>
            <a:r>
              <a:rPr lang="en-US" dirty="0" smtClean="0"/>
              <a:t>Often data is stored as Comma Separated Values (CSV)</a:t>
            </a:r>
          </a:p>
          <a:p>
            <a:r>
              <a:rPr lang="en-US" dirty="0" smtClean="0"/>
              <a:t>Use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string.Split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dirty="0" smtClean="0"/>
              <a:t>to work with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s = "Jack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39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4/3/1981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F1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254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McCI";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 </a:t>
            </a:r>
            <a:r>
              <a:rPr lang="en-US" dirty="0" err="1" smtClean="0">
                <a:latin typeface="Consolas" panose="020B0609020204030204" pitchFamily="49" charset="0"/>
              </a:rPr>
              <a:t>splitString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s.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Split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(',')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name = </a:t>
            </a:r>
            <a:r>
              <a:rPr lang="en-US" dirty="0" err="1" smtClean="0">
                <a:latin typeface="Consolas" panose="020B0609020204030204" pitchFamily="49" charset="0"/>
              </a:rPr>
              <a:t>splitString</a:t>
            </a:r>
            <a:r>
              <a:rPr lang="en-US" dirty="0" smtClean="0">
                <a:latin typeface="Consolas" panose="020B0609020204030204" pitchFamily="49" charset="0"/>
              </a:rPr>
              <a:t>[0];	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name="Jack"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room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</a:rPr>
              <a:t>splitString</a:t>
            </a:r>
            <a:r>
              <a:rPr lang="en-US" dirty="0" smtClean="0">
                <a:latin typeface="Consolas" panose="020B0609020204030204" pitchFamily="49" charset="0"/>
              </a:rPr>
              <a:t>[4];</a:t>
            </a:r>
            <a:r>
              <a:rPr lang="en-US" dirty="0">
                <a:latin typeface="Consolas" panose="020B0609020204030204" pitchFamily="49" charset="0"/>
              </a:rPr>
              <a:t>	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room="254"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endParaRPr lang="en-US" sz="32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4582" y="3780840"/>
            <a:ext cx="608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0  </a:t>
            </a:r>
            <a:r>
              <a:rPr lang="en-US" sz="1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1    2  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3  4   5</a:t>
            </a:r>
            <a:endParaRPr lang="en-US" sz="32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8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02158"/>
            <a:ext cx="3682700" cy="5555842"/>
          </a:xfrm>
        </p:spPr>
        <p:txBody>
          <a:bodyPr>
            <a:normAutofit/>
          </a:bodyPr>
          <a:lstStyle/>
          <a:p>
            <a:r>
              <a:rPr lang="en-US" dirty="0" smtClean="0"/>
              <a:t>Open Lesson 4</a:t>
            </a:r>
          </a:p>
          <a:p>
            <a:r>
              <a:rPr lang="en-US" dirty="0" smtClean="0"/>
              <a:t>Create an array with a few values</a:t>
            </a:r>
          </a:p>
          <a:p>
            <a:r>
              <a:rPr lang="en-US" dirty="0" smtClean="0"/>
              <a:t>Print one of the values</a:t>
            </a:r>
          </a:p>
          <a:p>
            <a:r>
              <a:rPr lang="en-US" dirty="0" smtClean="0"/>
              <a:t>Change one of the values</a:t>
            </a:r>
          </a:p>
          <a:p>
            <a:r>
              <a:rPr lang="en-US" dirty="0" smtClean="0"/>
              <a:t>Split the example string</a:t>
            </a:r>
          </a:p>
          <a:p>
            <a:r>
              <a:rPr lang="en-US" dirty="0" smtClean="0"/>
              <a:t>Print the 4</a:t>
            </a:r>
            <a:r>
              <a:rPr lang="en-US" baseline="30000" dirty="0" smtClean="0"/>
              <a:t>th</a:t>
            </a:r>
            <a:r>
              <a:rPr lang="en-US" dirty="0" smtClean="0"/>
              <a:t>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643"/>
          <a:stretch/>
        </p:blipFill>
        <p:spPr>
          <a:xfrm>
            <a:off x="4328811" y="873666"/>
            <a:ext cx="7616756" cy="5772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98605" y="1302158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98605" y="2563511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98605" y="3824864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98605" y="4179852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98605" y="5412834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28810" y="6009554"/>
            <a:ext cx="7034872" cy="3515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5135"/>
            <a:ext cx="11088688" cy="4716517"/>
          </a:xfrm>
        </p:spPr>
        <p:txBody>
          <a:bodyPr>
            <a:noAutofit/>
          </a:bodyPr>
          <a:lstStyle/>
          <a:p>
            <a:r>
              <a:rPr lang="en-US" dirty="0" smtClean="0"/>
              <a:t>Loops allow you to execute the same code multiple times</a:t>
            </a:r>
          </a:p>
          <a:p>
            <a:r>
              <a:rPr lang="en-US" dirty="0" smtClean="0"/>
              <a:t>Useful for moving through items in an </a:t>
            </a:r>
            <a:r>
              <a:rPr lang="en-US" dirty="0" smtClean="0">
                <a:latin typeface="+mn-lt"/>
              </a:rPr>
              <a:t>Array</a:t>
            </a:r>
            <a:r>
              <a:rPr lang="en-US" dirty="0" smtClean="0"/>
              <a:t> and other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</a:p>
          <a:p>
            <a:r>
              <a:rPr lang="en-US" dirty="0" smtClean="0"/>
              <a:t>C# has 4 types of Loops</a:t>
            </a:r>
            <a:endParaRPr lang="en-US" sz="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 while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foreach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32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for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3648"/>
            <a:ext cx="10783888" cy="4943474"/>
          </a:xfrm>
        </p:spPr>
        <p:txBody>
          <a:bodyPr/>
          <a:lstStyle/>
          <a:p>
            <a:r>
              <a:rPr lang="en-US" dirty="0" smtClean="0"/>
              <a:t>Iterates through the loop a fixed number of times</a:t>
            </a:r>
          </a:p>
          <a:p>
            <a:r>
              <a:rPr lang="en-US" dirty="0" smtClean="0"/>
              <a:t>Performs an action before the loop starts</a:t>
            </a:r>
          </a:p>
          <a:p>
            <a:r>
              <a:rPr lang="en-US" dirty="0" smtClean="0"/>
              <a:t>Checks a condition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en-US" b="1" dirty="0" smtClean="0"/>
              <a:t> </a:t>
            </a:r>
            <a:r>
              <a:rPr lang="en-US" dirty="0" smtClean="0"/>
              <a:t>each iteration</a:t>
            </a:r>
          </a:p>
          <a:p>
            <a:r>
              <a:rPr lang="en-US" dirty="0" smtClean="0"/>
              <a:t>Performs an action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r>
              <a:rPr lang="en-US" dirty="0" smtClean="0"/>
              <a:t> each iteration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preLoopAction</a:t>
            </a:r>
            <a:r>
              <a:rPr lang="en-US" dirty="0" smtClean="0">
                <a:latin typeface="Consolas" panose="020B0609020204030204" pitchFamily="49" charset="0"/>
              </a:rPr>
              <a:t>; condition; </a:t>
            </a:r>
            <a:r>
              <a:rPr lang="en-US" dirty="0" err="1" smtClean="0">
                <a:latin typeface="Consolas" panose="020B0609020204030204" pitchFamily="49" charset="0"/>
              </a:rPr>
              <a:t>postIterationAction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Code to Execute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602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0" y="1152983"/>
            <a:ext cx="8896350" cy="1733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for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2227956" y="743407"/>
            <a:ext cx="1951817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i = 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9676" y="3306445"/>
            <a:ext cx="4507952" cy="34163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	iteration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iteration 1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iteration 2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iteration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iteration 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All Done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350071" y="743407"/>
            <a:ext cx="1293316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i &lt; 5?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761618" y="743407"/>
            <a:ext cx="2497318" cy="409576"/>
          </a:xfrm>
          <a:prstGeom prst="wedgeRectCallout">
            <a:avLst>
              <a:gd name="adj1" fmla="val -36182"/>
              <a:gd name="adj2" fmla="val 11962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Increment i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496210" y="1788723"/>
            <a:ext cx="2214345" cy="706111"/>
          </a:xfrm>
          <a:prstGeom prst="wedgeRectCallout">
            <a:avLst>
              <a:gd name="adj1" fmla="val -64657"/>
              <a:gd name="adj2" fmla="val -2042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Run Loop Code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193" y="3306445"/>
            <a:ext cx="1124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i=0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i=1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i=2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i=3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i=4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i=5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3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6" grpId="2" animBg="1"/>
      <p:bldP spid="6" grpId="3" animBg="1"/>
      <p:bldP spid="6" grpId="5" animBg="1"/>
      <p:bldP spid="6" grpId="6" animBg="1"/>
      <p:bldP spid="6" grpId="7" animBg="1"/>
      <p:bldP spid="6" grpId="8" animBg="1"/>
      <p:bldP spid="6" grpId="9" animBg="1"/>
      <p:bldP spid="6" grpId="10" animBg="1"/>
      <p:bldP spid="6" grpId="11" animBg="1"/>
      <p:bldP spid="6" grpId="12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while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43465"/>
            <a:ext cx="10783888" cy="4943474"/>
          </a:xfrm>
        </p:spPr>
        <p:txBody>
          <a:bodyPr>
            <a:normAutofit/>
          </a:bodyPr>
          <a:lstStyle/>
          <a:p>
            <a:r>
              <a:rPr lang="en-US" dirty="0" smtClean="0"/>
              <a:t>Iterates until a condition is met</a:t>
            </a:r>
          </a:p>
          <a:p>
            <a:r>
              <a:rPr lang="en-US" dirty="0" smtClean="0"/>
              <a:t>Checks a condition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en-US" b="1" dirty="0" smtClean="0"/>
              <a:t> </a:t>
            </a:r>
            <a:r>
              <a:rPr lang="en-US" dirty="0" smtClean="0"/>
              <a:t>each iteration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while(condition)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Code to Execute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57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Program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Console</a:t>
            </a:r>
          </a:p>
          <a:p>
            <a:r>
              <a:rPr lang="en-US" sz="3200" dirty="0" smtClean="0"/>
              <a:t>Desktop (</a:t>
            </a:r>
            <a:r>
              <a:rPr lang="en-US" sz="3200" dirty="0" err="1" smtClean="0"/>
              <a:t>WinForm</a:t>
            </a:r>
            <a:r>
              <a:rPr lang="en-US" sz="3200" dirty="0"/>
              <a:t> </a:t>
            </a:r>
            <a:r>
              <a:rPr lang="en-US" sz="3200" dirty="0" smtClean="0"/>
              <a:t>/ WPF)</a:t>
            </a:r>
          </a:p>
          <a:p>
            <a:r>
              <a:rPr lang="en-US" sz="3200" dirty="0" smtClean="0"/>
              <a:t>Web</a:t>
            </a:r>
          </a:p>
          <a:p>
            <a:r>
              <a:rPr lang="en-US" sz="3200" dirty="0" smtClean="0"/>
              <a:t>Mobile / Mobile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92" y="1645980"/>
            <a:ext cx="361950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450" y="1645980"/>
            <a:ext cx="4210050" cy="43719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64725" y="1637348"/>
            <a:ext cx="4995500" cy="4614677"/>
            <a:chOff x="6839807" y="1615536"/>
            <a:chExt cx="4995500" cy="46146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9807" y="1615536"/>
              <a:ext cx="4995500" cy="46146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551862" y="1924728"/>
              <a:ext cx="1812925" cy="1866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www.app.com</a:t>
              </a:r>
              <a:endParaRPr lang="en-US" sz="10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69201" y="1651959"/>
              <a:ext cx="1041400" cy="18664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 App</a:t>
              </a:r>
              <a:endParaRPr lang="en-US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5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14200"/>
            <a:ext cx="7124700" cy="3619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while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6371" y="4144939"/>
            <a:ext cx="4507952" cy="26776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	AA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AAA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AAAA	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All Done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endParaRPr lang="en-US" sz="2800" dirty="0" smtClean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189425" y="3215514"/>
            <a:ext cx="2601284" cy="445251"/>
          </a:xfrm>
          <a:prstGeom prst="wedgeRectCallout">
            <a:avLst>
              <a:gd name="adj1" fmla="val -64657"/>
              <a:gd name="adj2" fmla="val -2042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Run Loop Code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3911007" y="1350412"/>
            <a:ext cx="2554242" cy="409576"/>
          </a:xfrm>
          <a:prstGeom prst="wedgeRectCallout">
            <a:avLst>
              <a:gd name="adj1" fmla="val -43413"/>
              <a:gd name="adj2" fmla="val 10861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 != "AAAA"?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812634" y="797585"/>
            <a:ext cx="2289302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s = "A"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2" grpId="0" animBg="1"/>
      <p:bldP spid="12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do while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5878"/>
            <a:ext cx="10783888" cy="5421695"/>
          </a:xfrm>
        </p:spPr>
        <p:txBody>
          <a:bodyPr>
            <a:noAutofit/>
          </a:bodyPr>
          <a:lstStyle/>
          <a:p>
            <a:r>
              <a:rPr lang="en-US" dirty="0" smtClean="0"/>
              <a:t>Iterates until a condition is met</a:t>
            </a:r>
          </a:p>
          <a:p>
            <a:r>
              <a:rPr lang="en-US" dirty="0" smtClean="0"/>
              <a:t>Checks a condition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r>
              <a:rPr lang="en-US" b="1" dirty="0" smtClean="0"/>
              <a:t> </a:t>
            </a:r>
            <a:r>
              <a:rPr lang="en-US" dirty="0" smtClean="0"/>
              <a:t>each iteration</a:t>
            </a:r>
          </a:p>
          <a:p>
            <a:r>
              <a:rPr lang="en-US" dirty="0" smtClean="0"/>
              <a:t>Loop runs through 1</a:t>
            </a:r>
            <a:r>
              <a:rPr lang="en-US" baseline="30000" dirty="0" smtClean="0"/>
              <a:t>st</a:t>
            </a:r>
            <a:r>
              <a:rPr lang="en-US" dirty="0" smtClean="0"/>
              <a:t> time before condition is checked</a:t>
            </a:r>
          </a:p>
          <a:p>
            <a:r>
              <a:rPr lang="en-US" dirty="0" smtClean="0"/>
              <a:t>Sometimes it is cleaner using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 while </a:t>
            </a:r>
            <a:r>
              <a:rPr lang="en-US" dirty="0" smtClean="0"/>
              <a:t>vs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do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Code to Execute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 while(condition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624" y="5265341"/>
            <a:ext cx="433026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Note semicolon at end of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</a:t>
            </a:r>
            <a:r>
              <a:rPr lang="en-US" sz="2800" dirty="0" smtClean="0">
                <a:solidFill>
                  <a:schemeClr val="tx1"/>
                </a:solidFill>
              </a:rPr>
              <a:t> statement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86034"/>
            <a:ext cx="7067550" cy="366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do while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2645" y="4053485"/>
            <a:ext cx="4507952" cy="26776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	AA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AAA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AAAA	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All Done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endParaRPr lang="en-US" sz="2800" dirty="0" smtClean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5815350" y="2705456"/>
            <a:ext cx="3313037" cy="445248"/>
          </a:xfrm>
          <a:prstGeom prst="wedgeRectCallout">
            <a:avLst>
              <a:gd name="adj1" fmla="val -64657"/>
              <a:gd name="adj2" fmla="val -2042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Run Loop Code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3666043" y="4426353"/>
            <a:ext cx="2583981" cy="409576"/>
          </a:xfrm>
          <a:prstGeom prst="wedgeRectCallout">
            <a:avLst>
              <a:gd name="adj1" fmla="val -60055"/>
              <a:gd name="adj2" fmla="val -164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 != "AAAA"?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812635" y="704066"/>
            <a:ext cx="2315956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s = "A"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2" grpId="0" animBg="1"/>
      <p:bldP spid="12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63952"/>
            <a:ext cx="10783888" cy="4943474"/>
          </a:xfrm>
        </p:spPr>
        <p:txBody>
          <a:bodyPr/>
          <a:lstStyle/>
          <a:p>
            <a:r>
              <a:rPr lang="en-US" dirty="0" smtClean="0"/>
              <a:t>Iterates through each item in a collection</a:t>
            </a:r>
          </a:p>
          <a:p>
            <a:r>
              <a:rPr lang="en-US" dirty="0" smtClean="0"/>
              <a:t>Item is assigned to a variable inside loop</a:t>
            </a:r>
          </a:p>
          <a:p>
            <a:r>
              <a:rPr lang="en-US" dirty="0" smtClean="0"/>
              <a:t>No condition checks</a:t>
            </a:r>
          </a:p>
          <a:p>
            <a:r>
              <a:rPr lang="en-US" dirty="0" smtClean="0"/>
              <a:t>Collection cannot have items added or removed in 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i in collection)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Code to Execute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40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0" y="1269741"/>
            <a:ext cx="10906125" cy="2867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91559" y="3553259"/>
            <a:ext cx="4507952" cy="310854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	Jack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James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Rob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Nick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All Done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endParaRPr lang="en-US" sz="2800" dirty="0" smtClean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477996" y="2431807"/>
            <a:ext cx="2676395" cy="415302"/>
          </a:xfrm>
          <a:prstGeom prst="wedgeRectCallout">
            <a:avLst>
              <a:gd name="adj1" fmla="val -64657"/>
              <a:gd name="adj2" fmla="val -2042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Run Loop Code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712793" y="1189788"/>
            <a:ext cx="4332899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name = next item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2712793" y="1193617"/>
            <a:ext cx="4332899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name = first item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3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dirty="0" smtClean="0"/>
              <a:t>			Stop a loop early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continue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/>
              <a:t>Skip to the next iteration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9146" y="4852386"/>
            <a:ext cx="4722750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continue</a:t>
            </a:r>
            <a:r>
              <a:rPr lang="en-US" sz="2800" dirty="0" smtClean="0">
                <a:solidFill>
                  <a:schemeClr val="tx1"/>
                </a:solidFill>
              </a:rPr>
              <a:t> can be used in all loop types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3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0185"/>
            <a:ext cx="8124825" cy="502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Controlling Loops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1849" y="4613651"/>
            <a:ext cx="4063288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	6	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All Done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endParaRPr lang="en-US" sz="2400" dirty="0" smtClean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4757417" y="2581361"/>
            <a:ext cx="2984432" cy="434651"/>
          </a:xfrm>
          <a:prstGeom prst="wedgeRectCallout">
            <a:avLst>
              <a:gd name="adj1" fmla="val -64657"/>
              <a:gd name="adj2" fmla="val -2042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Run Loop Code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415279" y="1230187"/>
            <a:ext cx="3546629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</a:rPr>
              <a:t> = next item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415279" y="1230186"/>
            <a:ext cx="3546629" cy="388013"/>
          </a:xfrm>
          <a:prstGeom prst="wedgeRectCallout">
            <a:avLst>
              <a:gd name="adj1" fmla="val -38240"/>
              <a:gd name="adj2" fmla="val 1220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Set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</a:rPr>
              <a:t> = first item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4307111" y="3309270"/>
            <a:ext cx="4196659" cy="484209"/>
          </a:xfrm>
          <a:prstGeom prst="wedgeRectCallout">
            <a:avLst>
              <a:gd name="adj1" fmla="val -58626"/>
              <a:gd name="adj2" fmla="val -2352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Skip to next iteration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697515" y="4198719"/>
            <a:ext cx="2530228" cy="414932"/>
          </a:xfrm>
          <a:prstGeom prst="wedgeRectCallout">
            <a:avLst>
              <a:gd name="adj1" fmla="val -65992"/>
              <a:gd name="adj2" fmla="val -2352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Exit the loop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3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8" grpId="0" animBg="1"/>
      <p:bldP spid="8" grpId="1" animBg="1"/>
      <p:bldP spid="8" grpId="2" animBg="1"/>
      <p:bldP spid="8" grpId="3" animBg="1"/>
      <p:bldP spid="11" grpId="0" animBg="1"/>
      <p:bldP spid="11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393363" cy="4676655"/>
          </a:xfrm>
        </p:spPr>
        <p:txBody>
          <a:bodyPr>
            <a:noAutofit/>
          </a:bodyPr>
          <a:lstStyle/>
          <a:p>
            <a:r>
              <a:rPr lang="en-US" dirty="0" smtClean="0"/>
              <a:t>If conditions are never met a loop will run forever</a:t>
            </a:r>
          </a:p>
          <a:p>
            <a:r>
              <a:rPr lang="en-US" dirty="0" smtClean="0"/>
              <a:t>Your application will crash if not handled</a:t>
            </a:r>
          </a:p>
          <a:p>
            <a:r>
              <a:rPr lang="en-US" dirty="0" smtClean="0"/>
              <a:t>Always check conditions</a:t>
            </a:r>
          </a:p>
          <a:p>
            <a:r>
              <a:rPr lang="en-US" dirty="0" smtClean="0"/>
              <a:t>There are appropriate uses of Infinite </a:t>
            </a:r>
            <a:r>
              <a:rPr lang="en-US" dirty="0"/>
              <a:t>L</a:t>
            </a:r>
            <a:r>
              <a:rPr lang="en-US" dirty="0" smtClean="0"/>
              <a:t>oops though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while(true)</a:t>
            </a:r>
            <a:r>
              <a:rPr lang="en-US" sz="2800" dirty="0">
                <a:latin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	</a:t>
            </a:r>
            <a:r>
              <a:rPr lang="en-US" sz="2800" dirty="0" err="1" smtClean="0">
                <a:latin typeface="Consolas" panose="020B0609020204030204" pitchFamily="49" charset="0"/>
              </a:rPr>
              <a:t>Console.WriteLine</a:t>
            </a:r>
            <a:r>
              <a:rPr lang="en-US" sz="2800" dirty="0" smtClean="0">
                <a:latin typeface="Consolas" panose="020B0609020204030204" pitchFamily="49" charset="0"/>
              </a:rPr>
              <a:t>("forever…");</a:t>
            </a:r>
          </a:p>
          <a:p>
            <a:pPr marL="400050" lvl="1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847"/>
          <a:stretch/>
        </p:blipFill>
        <p:spPr>
          <a:xfrm>
            <a:off x="6502017" y="2118562"/>
            <a:ext cx="5279306" cy="366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Statement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09036"/>
            <a:ext cx="6322579" cy="5370897"/>
          </a:xfrm>
        </p:spPr>
        <p:txBody>
          <a:bodyPr>
            <a:normAutofit/>
          </a:bodyPr>
          <a:lstStyle/>
          <a:p>
            <a:r>
              <a:rPr lang="en-US" dirty="0" smtClean="0"/>
              <a:t>Loops create new variable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  <a:p>
            <a:r>
              <a:rPr lang="en-US" dirty="0" smtClean="0"/>
              <a:t>Any variable defined inside a loop will only be accessible </a:t>
            </a:r>
            <a:br>
              <a:rPr lang="en-US" dirty="0" smtClean="0"/>
            </a:br>
            <a:r>
              <a:rPr lang="en-US" dirty="0" smtClean="0"/>
              <a:t>inside that block</a:t>
            </a:r>
          </a:p>
          <a:p>
            <a:r>
              <a:rPr lang="en-US" dirty="0" smtClean="0"/>
              <a:t>A single line of code can be </a:t>
            </a:r>
            <a:br>
              <a:rPr lang="en-US" dirty="0" smtClean="0"/>
            </a:br>
            <a:r>
              <a:rPr lang="en-US" dirty="0" smtClean="0"/>
              <a:t>run inside a loop</a:t>
            </a:r>
          </a:p>
          <a:p>
            <a:pPr lvl="1"/>
            <a:r>
              <a:rPr lang="en-US" dirty="0" smtClean="0"/>
              <a:t>Indent a single tab to show the code will run inside that loop</a:t>
            </a:r>
          </a:p>
          <a:p>
            <a:r>
              <a:rPr lang="en-US" dirty="0" smtClean="0"/>
              <a:t>More than one line of code requires curly brackets</a:t>
            </a:r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8989997" y="3952124"/>
            <a:ext cx="2560320" cy="952718"/>
          </a:xfrm>
          <a:prstGeom prst="wedgeRectCallout">
            <a:avLst>
              <a:gd name="adj1" fmla="val -92621"/>
              <a:gd name="adj2" fmla="val -10442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sz="2000" dirty="0" smtClean="0"/>
              <a:t> are only accessible inside this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</a:t>
            </a:r>
            <a:r>
              <a:rPr lang="en-US" sz="2000" dirty="0" smtClean="0">
                <a:solidFill>
                  <a:schemeClr val="tx1"/>
                </a:solidFill>
              </a:rPr>
              <a:t> loop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825113" y="6051001"/>
            <a:ext cx="2510591" cy="444955"/>
          </a:xfrm>
          <a:prstGeom prst="wedgeRectCallout">
            <a:avLst>
              <a:gd name="adj1" fmla="val -33471"/>
              <a:gd name="adj2" fmla="val -21527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indent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377183" y="1331188"/>
            <a:ext cx="3077913" cy="444955"/>
          </a:xfrm>
          <a:prstGeom prst="wedgeRectCallout">
            <a:avLst>
              <a:gd name="adj1" fmla="val -66826"/>
              <a:gd name="adj2" fmla="val 3276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Curly Brackets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53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String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924728"/>
            <a:ext cx="5546870" cy="4195481"/>
          </a:xfrm>
        </p:spPr>
        <p:txBody>
          <a:bodyPr/>
          <a:lstStyle/>
          <a:p>
            <a:r>
              <a:rPr lang="en-US" dirty="0" smtClean="0"/>
              <a:t>Concatenating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  <a:r>
              <a:rPr lang="en-US" dirty="0" smtClean="0"/>
              <a:t> can cause performance issues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System.Text.StringBuilder</a:t>
            </a:r>
            <a:r>
              <a:rPr lang="en-US" dirty="0" smtClean="0"/>
              <a:t> provides better performance and memory utilization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924728"/>
            <a:ext cx="5838825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4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11714480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Variable</a:t>
            </a:r>
            <a:r>
              <a:rPr lang="en-US" sz="3200" dirty="0" smtClean="0"/>
              <a:t>	  </a:t>
            </a:r>
            <a:r>
              <a:rPr lang="en-US" sz="2800" dirty="0" smtClean="0"/>
              <a:t>Stores </a:t>
            </a:r>
            <a:r>
              <a:rPr lang="en-US" sz="2800" dirty="0"/>
              <a:t>a </a:t>
            </a:r>
            <a:r>
              <a:rPr lang="en-US" sz="2800" dirty="0" smtClean="0"/>
              <a:t>value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Class</a:t>
            </a:r>
            <a:r>
              <a:rPr lang="en-US" sz="3200" dirty="0" smtClean="0"/>
              <a:t>		  </a:t>
            </a:r>
            <a:r>
              <a:rPr lang="en-US" sz="2800" dirty="0" smtClean="0"/>
              <a:t>Contains </a:t>
            </a:r>
            <a:r>
              <a:rPr lang="en-US" sz="2800" dirty="0"/>
              <a:t>functionality and </a:t>
            </a:r>
            <a:r>
              <a:rPr lang="en-US" sz="2800" dirty="0" smtClean="0"/>
              <a:t>values</a:t>
            </a:r>
          </a:p>
          <a:p>
            <a:endParaRPr lang="en-US" sz="1050" dirty="0" smtClean="0"/>
          </a:p>
          <a:p>
            <a:r>
              <a:rPr lang="en-US" sz="3200" b="1" dirty="0" smtClean="0"/>
              <a:t>Library</a:t>
            </a:r>
            <a:r>
              <a:rPr lang="en-US" sz="3200" dirty="0" smtClean="0"/>
              <a:t>		  </a:t>
            </a:r>
            <a:r>
              <a:rPr lang="en-US" sz="2800" dirty="0" smtClean="0"/>
              <a:t>Set </a:t>
            </a:r>
            <a:r>
              <a:rPr lang="en-US" sz="2800" dirty="0"/>
              <a:t>of </a:t>
            </a:r>
            <a:r>
              <a:rPr lang="en-US" sz="2800" dirty="0" smtClean="0"/>
              <a:t>Classes </a:t>
            </a:r>
            <a:r>
              <a:rPr lang="en-US" sz="2800" dirty="0"/>
              <a:t>that can be referenced in your </a:t>
            </a:r>
            <a:r>
              <a:rPr lang="en-US" sz="2800" dirty="0" smtClean="0"/>
              <a:t>code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Method</a:t>
            </a:r>
            <a:r>
              <a:rPr lang="en-US" sz="3200" dirty="0" smtClean="0"/>
              <a:t>	  </a:t>
            </a:r>
            <a:r>
              <a:rPr lang="en-US" sz="2800" dirty="0" smtClean="0"/>
              <a:t>Block </a:t>
            </a:r>
            <a:r>
              <a:rPr lang="en-US" sz="2800" dirty="0"/>
              <a:t>of code that performs </a:t>
            </a:r>
            <a:r>
              <a:rPr lang="en-US" sz="2800" dirty="0" smtClean="0"/>
              <a:t>some action(s)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Property</a:t>
            </a:r>
            <a:r>
              <a:rPr lang="en-US" sz="3200" dirty="0" smtClean="0"/>
              <a:t>	  </a:t>
            </a:r>
            <a:r>
              <a:rPr lang="en-US" sz="2800" dirty="0" smtClean="0"/>
              <a:t>Variable </a:t>
            </a:r>
            <a:r>
              <a:rPr lang="en-US" sz="2800" dirty="0"/>
              <a:t>that can be accessed </a:t>
            </a:r>
            <a:r>
              <a:rPr lang="en-US" sz="2800" dirty="0" smtClean="0"/>
              <a:t>inside </a:t>
            </a:r>
            <a:r>
              <a:rPr lang="en-US" sz="2800" dirty="0"/>
              <a:t>a </a:t>
            </a:r>
            <a:r>
              <a:rPr lang="en-US" sz="2800" dirty="0" smtClean="0"/>
              <a:t>Class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Operator</a:t>
            </a:r>
            <a:r>
              <a:rPr lang="en-US" sz="3200" dirty="0" smtClean="0"/>
              <a:t>	  </a:t>
            </a:r>
            <a:r>
              <a:rPr lang="en-US" sz="2800" dirty="0" smtClean="0"/>
              <a:t>An </a:t>
            </a:r>
            <a:r>
              <a:rPr lang="en-US" sz="2800" dirty="0"/>
              <a:t>action </a:t>
            </a:r>
            <a:r>
              <a:rPr lang="en-US" sz="2800" dirty="0" smtClean="0"/>
              <a:t>performed on one or more values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627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String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8522" y="1724694"/>
            <a:ext cx="5321129" cy="576262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Concatenation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99464" y="1724694"/>
            <a:ext cx="5881254" cy="576262"/>
          </a:xfrm>
        </p:spPr>
        <p:txBody>
          <a:bodyPr/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7240" b="8170"/>
          <a:stretch/>
        </p:blipFill>
        <p:spPr>
          <a:xfrm>
            <a:off x="178522" y="2352708"/>
            <a:ext cx="5562600" cy="1350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27" b="65083"/>
          <a:stretch/>
        </p:blipFill>
        <p:spPr>
          <a:xfrm>
            <a:off x="6099464" y="2352708"/>
            <a:ext cx="5562600" cy="1350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8522" y="4005763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 </a:t>
            </a:r>
            <a:r>
              <a:rPr lang="en-US" sz="2400" dirty="0" smtClean="0">
                <a:latin typeface="Consolas" panose="020B0609020204030204" pitchFamily="49" charset="0"/>
              </a:rPr>
              <a:t>488,890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 44 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 61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9464" y="4005763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latin typeface="Consolas" panose="020B0609020204030204" pitchFamily="49" charset="0"/>
              </a:rPr>
              <a:t>488,890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21 milliseconds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14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3453"/>
          <a:stretch/>
        </p:blipFill>
        <p:spPr>
          <a:xfrm>
            <a:off x="3069030" y="2795193"/>
            <a:ext cx="972745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688"/>
          <a:stretch/>
        </p:blipFill>
        <p:spPr>
          <a:xfrm>
            <a:off x="8996221" y="2816979"/>
            <a:ext cx="970104" cy="390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8522" y="5448201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 </a:t>
            </a:r>
            <a:r>
              <a:rPr lang="en-US" sz="2400" dirty="0" smtClean="0">
                <a:latin typeface="Consolas" panose="020B0609020204030204" pitchFamily="49" charset="0"/>
              </a:rPr>
              <a:t>2,888,890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 36 minutes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 107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9464" y="5448201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latin typeface="Consolas" panose="020B0609020204030204" pitchFamily="49" charset="0"/>
              </a:rPr>
              <a:t>2,888,890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Elapsed Time:  114 milliseconds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25 MB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6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1617586"/>
            <a:ext cx="5776204" cy="4798801"/>
          </a:xfrm>
        </p:spPr>
        <p:txBody>
          <a:bodyPr>
            <a:normAutofit/>
          </a:bodyPr>
          <a:lstStyle/>
          <a:p>
            <a:r>
              <a:rPr lang="en-US" dirty="0" smtClean="0"/>
              <a:t>Have the user enter a number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Create an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array of length the user entered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Populate each item of the array with a number entered by the user, entered one at a time</a:t>
            </a:r>
          </a:p>
          <a:p>
            <a:r>
              <a:rPr lang="en-US" dirty="0" smtClean="0">
                <a:latin typeface="+mn-lt"/>
              </a:rPr>
              <a:t>Print out the array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9355" y="2076795"/>
            <a:ext cx="4991634" cy="4401205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Enter a </a:t>
            </a:r>
            <a:r>
              <a:rPr lang="en-US" sz="2800" dirty="0" smtClean="0">
                <a:latin typeface="Consolas" panose="020B0609020204030204" pitchFamily="49" charset="0"/>
              </a:rPr>
              <a:t>length: </a:t>
            </a:r>
          </a:p>
          <a:p>
            <a:r>
              <a:rPr lang="en-US" sz="2800" b="1" dirty="0" smtClean="0">
                <a:latin typeface="Consolas" panose="020B0609020204030204" pitchFamily="49" charset="0"/>
              </a:rPr>
              <a:t>3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Creating </a:t>
            </a:r>
            <a:r>
              <a:rPr lang="en-US" sz="2800" dirty="0">
                <a:latin typeface="Consolas" panose="020B0609020204030204" pitchFamily="49" charset="0"/>
              </a:rPr>
              <a:t>array </a:t>
            </a:r>
            <a:r>
              <a:rPr lang="en-US" sz="2800" dirty="0" smtClean="0">
                <a:latin typeface="Consolas" panose="020B0609020204030204" pitchFamily="49" charset="0"/>
              </a:rPr>
              <a:t>length </a:t>
            </a:r>
            <a:r>
              <a:rPr lang="en-US" sz="2800" dirty="0">
                <a:latin typeface="Consolas" panose="020B0609020204030204" pitchFamily="49" charset="0"/>
              </a:rPr>
              <a:t>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Enter </a:t>
            </a:r>
            <a:r>
              <a:rPr lang="en-US" sz="2800" dirty="0" smtClean="0">
                <a:latin typeface="Consolas" panose="020B0609020204030204" pitchFamily="49" charset="0"/>
              </a:rPr>
              <a:t>value </a:t>
            </a:r>
            <a:r>
              <a:rPr lang="en-US" sz="2800" dirty="0">
                <a:latin typeface="Consolas" panose="020B0609020204030204" pitchFamily="49" charset="0"/>
              </a:rPr>
              <a:t>for </a:t>
            </a:r>
            <a:r>
              <a:rPr lang="en-US" sz="2800" dirty="0" smtClean="0">
                <a:latin typeface="Consolas" panose="020B0609020204030204" pitchFamily="49" charset="0"/>
              </a:rPr>
              <a:t>index </a:t>
            </a:r>
            <a:r>
              <a:rPr lang="en-US" sz="2800" dirty="0">
                <a:latin typeface="Consolas" panose="020B0609020204030204" pitchFamily="49" charset="0"/>
              </a:rPr>
              <a:t>0: </a:t>
            </a: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b="1" dirty="0" smtClean="0">
                <a:latin typeface="Consolas" panose="020B0609020204030204" pitchFamily="49" charset="0"/>
              </a:rPr>
              <a:t>1</a:t>
            </a:r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Enter </a:t>
            </a:r>
            <a:r>
              <a:rPr lang="en-US" sz="2800" dirty="0" smtClean="0">
                <a:latin typeface="Consolas" panose="020B0609020204030204" pitchFamily="49" charset="0"/>
              </a:rPr>
              <a:t>value </a:t>
            </a:r>
            <a:r>
              <a:rPr lang="en-US" sz="2800" dirty="0">
                <a:latin typeface="Consolas" panose="020B0609020204030204" pitchFamily="49" charset="0"/>
              </a:rPr>
              <a:t>for </a:t>
            </a:r>
            <a:r>
              <a:rPr lang="en-US" sz="2800" dirty="0" smtClean="0">
                <a:latin typeface="Consolas" panose="020B0609020204030204" pitchFamily="49" charset="0"/>
              </a:rPr>
              <a:t>index </a:t>
            </a:r>
            <a:r>
              <a:rPr lang="en-US" sz="2800" dirty="0">
                <a:latin typeface="Consolas" panose="020B0609020204030204" pitchFamily="49" charset="0"/>
              </a:rPr>
              <a:t>1: </a:t>
            </a: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b="1" dirty="0" smtClean="0">
                <a:latin typeface="Consolas" panose="020B0609020204030204" pitchFamily="49" charset="0"/>
              </a:rPr>
              <a:t>7</a:t>
            </a:r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Enter </a:t>
            </a:r>
            <a:r>
              <a:rPr lang="en-US" sz="2800" dirty="0" smtClean="0">
                <a:latin typeface="Consolas" panose="020B0609020204030204" pitchFamily="49" charset="0"/>
              </a:rPr>
              <a:t>value </a:t>
            </a:r>
            <a:r>
              <a:rPr lang="en-US" sz="2800" dirty="0">
                <a:latin typeface="Consolas" panose="020B0609020204030204" pitchFamily="49" charset="0"/>
              </a:rPr>
              <a:t>for </a:t>
            </a:r>
            <a:r>
              <a:rPr lang="en-US" sz="2800" dirty="0" smtClean="0">
                <a:latin typeface="Consolas" panose="020B0609020204030204" pitchFamily="49" charset="0"/>
              </a:rPr>
              <a:t>index </a:t>
            </a:r>
            <a:r>
              <a:rPr lang="en-US" sz="2800" dirty="0">
                <a:latin typeface="Consolas" panose="020B0609020204030204" pitchFamily="49" charset="0"/>
              </a:rPr>
              <a:t>2: </a:t>
            </a: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b="1" dirty="0" smtClean="0">
                <a:latin typeface="Consolas" panose="020B0609020204030204" pitchFamily="49" charset="0"/>
              </a:rPr>
              <a:t>3</a:t>
            </a:r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1 </a:t>
            </a:r>
            <a:r>
              <a:rPr lang="en-US" sz="2800" dirty="0">
                <a:latin typeface="Consolas" panose="020B0609020204030204" pitchFamily="49" charset="0"/>
              </a:rPr>
              <a:t>7 </a:t>
            </a:r>
            <a:r>
              <a:rPr lang="en-US" sz="2800" dirty="0" smtClean="0">
                <a:latin typeface="Consolas" panose="020B0609020204030204" pitchFamily="49" charset="0"/>
              </a:rPr>
              <a:t>3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3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66"/>
          <a:stretch/>
        </p:blipFill>
        <p:spPr>
          <a:xfrm>
            <a:off x="162745" y="78830"/>
            <a:ext cx="9665042" cy="6074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8397323" y="78830"/>
            <a:ext cx="3547935" cy="15696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Read in a number 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an 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/>
              <a:t> array of length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Populate each </a:t>
            </a:r>
            <a:r>
              <a:rPr lang="en-US" sz="2400" dirty="0" smtClean="0"/>
              <a:t>item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152999" y="1136287"/>
            <a:ext cx="7034872" cy="6870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52999" y="2098229"/>
            <a:ext cx="8469972" cy="6077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5528" y="2705946"/>
            <a:ext cx="7034872" cy="56646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85490" y="3922107"/>
            <a:ext cx="61065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Enter a length for your array: 6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Creating array of length 6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0: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1: 7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2: 3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3: 2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4: 6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Enter a value for array index 5: 3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1 7 3 2 6 </a:t>
            </a:r>
            <a:r>
              <a:rPr lang="en-US" sz="2000" dirty="0" smtClean="0">
                <a:latin typeface="Consolas" panose="020B0609020204030204" pitchFamily="49" charset="0"/>
              </a:rPr>
              <a:t>3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6528" y="3272415"/>
            <a:ext cx="7034872" cy="5703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5528" y="3822719"/>
            <a:ext cx="7034872" cy="39368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45528" y="4331665"/>
            <a:ext cx="7034872" cy="131983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363474" cy="44095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Update your lab code</a:t>
            </a:r>
            <a:br>
              <a:rPr lang="en-US" sz="3200" b="1" dirty="0" smtClean="0"/>
            </a:br>
            <a:endParaRPr lang="en-US" sz="3200" b="1" dirty="0" smtClean="0"/>
          </a:p>
          <a:p>
            <a:r>
              <a:rPr lang="en-US" dirty="0" smtClean="0"/>
              <a:t>Have user enter in a number </a:t>
            </a:r>
          </a:p>
          <a:p>
            <a:r>
              <a:rPr lang="en-US" dirty="0" smtClean="0"/>
              <a:t>Add this number to each item in </a:t>
            </a:r>
            <a:br>
              <a:rPr lang="en-US" dirty="0" smtClean="0"/>
            </a:br>
            <a:r>
              <a:rPr lang="en-US" dirty="0" smtClean="0"/>
              <a:t>the array you created in the lab</a:t>
            </a:r>
          </a:p>
          <a:p>
            <a:r>
              <a:rPr lang="en-US" dirty="0" smtClean="0"/>
              <a:t>Create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dirty="0" smtClean="0"/>
              <a:t> array of the same length and store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dirty="0" smtClean="0"/>
              <a:t> 	if the matching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is </a:t>
            </a:r>
            <a:r>
              <a:rPr lang="en-US" b="1" dirty="0" smtClean="0"/>
              <a:t>equal to or over </a:t>
            </a:r>
            <a:r>
              <a:rPr lang="en-US" dirty="0" smtClean="0"/>
              <a:t>50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  <a:r>
              <a:rPr lang="en-US" dirty="0" smtClean="0"/>
              <a:t>	if the matching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is </a:t>
            </a:r>
            <a:r>
              <a:rPr lang="en-US" b="1" dirty="0" smtClean="0"/>
              <a:t>under</a:t>
            </a:r>
            <a:r>
              <a:rPr lang="en-US" dirty="0" smtClean="0"/>
              <a:t> 50</a:t>
            </a:r>
          </a:p>
          <a:p>
            <a:r>
              <a:rPr lang="en-US" dirty="0" smtClean="0"/>
              <a:t>Print out both arrays side by side</a:t>
            </a:r>
            <a:endParaRPr lang="en-US" dirty="0" smtClean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860" y="154305"/>
            <a:ext cx="5048136" cy="40934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Enter </a:t>
            </a:r>
            <a:r>
              <a:rPr lang="en-US" sz="2400" dirty="0">
                <a:latin typeface="Consolas" panose="020B0609020204030204" pitchFamily="49" charset="0"/>
              </a:rPr>
              <a:t>a length</a:t>
            </a:r>
            <a:r>
              <a:rPr lang="en-US" sz="2400" dirty="0" smtClean="0">
                <a:latin typeface="Consolas" panose="020B06090202040302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</a:rPr>
              <a:t>3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Enter </a:t>
            </a:r>
            <a:r>
              <a:rPr lang="en-US" sz="2400" dirty="0">
                <a:latin typeface="Consolas" panose="020B0609020204030204" pitchFamily="49" charset="0"/>
              </a:rPr>
              <a:t>value for index 0: </a:t>
            </a:r>
            <a:r>
              <a:rPr lang="en-US" sz="2400" b="1" dirty="0" smtClean="0">
                <a:latin typeface="Consolas" panose="020B0609020204030204" pitchFamily="49" charset="0"/>
              </a:rPr>
              <a:t>1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Enter value for index 1: </a:t>
            </a:r>
            <a:r>
              <a:rPr lang="en-US" sz="2400" b="1" dirty="0" smtClean="0">
                <a:latin typeface="Consolas" panose="020B0609020204030204" pitchFamily="49" charset="0"/>
              </a:rPr>
              <a:t>7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Enter value for index </a:t>
            </a:r>
            <a:r>
              <a:rPr lang="en-US" sz="2400" dirty="0" smtClean="0">
                <a:latin typeface="Consolas" panose="020B0609020204030204" pitchFamily="49" charset="0"/>
              </a:rPr>
              <a:t>2: </a:t>
            </a:r>
            <a:r>
              <a:rPr lang="en-US" sz="2400" b="1" dirty="0">
                <a:latin typeface="Consolas" panose="020B0609020204030204" pitchFamily="49" charset="0"/>
              </a:rPr>
              <a:t>4</a:t>
            </a:r>
            <a:r>
              <a:rPr lang="en-US" sz="2400" b="1" dirty="0" smtClean="0">
                <a:latin typeface="Consolas" panose="020B0609020204030204" pitchFamily="49" charset="0"/>
              </a:rPr>
              <a:t>0</a:t>
            </a:r>
            <a:endParaRPr lang="en-US" sz="2400" b="1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1 </a:t>
            </a:r>
            <a:r>
              <a:rPr lang="en-US" sz="2400" dirty="0">
                <a:latin typeface="Consolas" panose="020B0609020204030204" pitchFamily="49" charset="0"/>
              </a:rPr>
              <a:t>7 </a:t>
            </a:r>
            <a:r>
              <a:rPr lang="en-US" sz="2400" dirty="0" smtClean="0">
                <a:latin typeface="Consolas" panose="020B0609020204030204" pitchFamily="49" charset="0"/>
              </a:rPr>
              <a:t>40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Enter a number to add: </a:t>
            </a:r>
            <a:r>
              <a:rPr lang="en-US" sz="2400" b="1" dirty="0" smtClean="0">
                <a:latin typeface="Consolas" panose="020B0609020204030204" pitchFamily="49" charset="0"/>
              </a:rPr>
              <a:t>20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21	false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27 	false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60	true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113069" y="2425566"/>
            <a:ext cx="461050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4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289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73" y="1296339"/>
            <a:ext cx="10944225" cy="3028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227877" y="4402563"/>
            <a:ext cx="2099311" cy="2308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r>
              <a:rPr lang="en-US" sz="3600" dirty="0" smtClean="0">
                <a:latin typeface="Consolas" panose="020B0609020204030204" pitchFamily="49" charset="0"/>
              </a:rPr>
              <a:t>  2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-1</a:t>
            </a:r>
            <a:br>
              <a:rPr lang="en-US" sz="3600" dirty="0" smtClean="0">
                <a:latin typeface="Consolas" panose="020B0609020204030204" pitchFamily="49" charset="0"/>
              </a:rPr>
            </a:b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910" y="2955471"/>
            <a:ext cx="9324548" cy="12400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00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38137"/>
            <a:ext cx="11658600" cy="298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 hidden="1"/>
          <p:cNvSpPr/>
          <p:nvPr/>
        </p:nvSpPr>
        <p:spPr>
          <a:xfrm>
            <a:off x="483480" y="1866900"/>
            <a:ext cx="11172709" cy="12400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7014" y="3530365"/>
            <a:ext cx="11649386" cy="150810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3200" dirty="0" err="1" smtClean="0">
                <a:latin typeface="Consolas" panose="020B0609020204030204" pitchFamily="49" charset="0"/>
              </a:rPr>
              <a:t>System.IndexOutOfRangeException</a:t>
            </a:r>
            <a:r>
              <a:rPr lang="en-US" sz="3200" dirty="0">
                <a:latin typeface="Consolas" panose="020B0609020204030204" pitchFamily="49" charset="0"/>
              </a:rPr>
              <a:t>: 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</a:rPr>
              <a:t>        Index </a:t>
            </a:r>
            <a:r>
              <a:rPr lang="en-US" sz="3200" dirty="0">
                <a:latin typeface="Consolas" panose="020B0609020204030204" pitchFamily="49" charset="0"/>
              </a:rPr>
              <a:t>was outside the bounds of the array.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34" y="806450"/>
            <a:ext cx="5276850" cy="971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014" y="3417292"/>
            <a:ext cx="11649386" cy="298543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</a:rPr>
              <a:t>  </a:t>
            </a:r>
            <a:r>
              <a:rPr lang="en-US" sz="3200" dirty="0">
                <a:latin typeface="Consolas" panose="020B0609020204030204" pitchFamily="49" charset="0"/>
              </a:rPr>
              <a:t>index 0 = 0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  index </a:t>
            </a:r>
            <a:r>
              <a:rPr lang="en-US" sz="3200" dirty="0">
                <a:latin typeface="Consolas" panose="020B0609020204030204" pitchFamily="49" charset="0"/>
              </a:rPr>
              <a:t>1 = 0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  index </a:t>
            </a:r>
            <a:r>
              <a:rPr lang="en-US" sz="3200" dirty="0">
                <a:latin typeface="Consolas" panose="020B0609020204030204" pitchFamily="49" charset="0"/>
              </a:rPr>
              <a:t>2 = 0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  </a:t>
            </a:r>
            <a:r>
              <a:rPr lang="en-US" sz="3200" dirty="0" err="1" smtClean="0">
                <a:latin typeface="Consolas" panose="020B0609020204030204" pitchFamily="49" charset="0"/>
              </a:rPr>
              <a:t>System.IndexOutOfRangeException</a:t>
            </a:r>
            <a:r>
              <a:rPr lang="en-US" sz="3200" dirty="0">
                <a:latin typeface="Consolas" panose="020B0609020204030204" pitchFamily="49" charset="0"/>
              </a:rPr>
              <a:t>: 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</a:rPr>
              <a:t>        Index </a:t>
            </a:r>
            <a:r>
              <a:rPr lang="en-US" sz="3200" dirty="0">
                <a:latin typeface="Consolas" panose="020B0609020204030204" pitchFamily="49" charset="0"/>
              </a:rPr>
              <a:t>was outside the bounds of the array.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7048177">
            <a:off x="4111762" y="854343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1009" y="1928684"/>
            <a:ext cx="11266684" cy="12400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17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7" grpId="0" animBg="1"/>
      <p:bldP spid="1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82" y="595178"/>
            <a:ext cx="6981825" cy="244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00610" y="595178"/>
            <a:ext cx="2099311" cy="61863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0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latin typeface="Consolas" panose="020B0609020204030204" pitchFamily="49" charset="0"/>
              </a:rPr>
              <a:t> -</a:t>
            </a:r>
            <a:r>
              <a:rPr lang="en-US" sz="3600" dirty="0">
                <a:latin typeface="Consolas" panose="020B0609020204030204" pitchFamily="49" charset="0"/>
              </a:rPr>
              <a:t>1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</a:t>
            </a:r>
            <a:r>
              <a:rPr lang="en-US" sz="3600" dirty="0">
                <a:latin typeface="Consolas" panose="020B0609020204030204" pitchFamily="49" charset="0"/>
              </a:rPr>
              <a:t>2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</a:t>
            </a:r>
            <a:r>
              <a:rPr lang="en-US" sz="3600" dirty="0">
                <a:latin typeface="Consolas" panose="020B0609020204030204" pitchFamily="49" charset="0"/>
              </a:rPr>
              <a:t>3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</a:t>
            </a:r>
            <a:r>
              <a:rPr lang="en-US" sz="3600" dirty="0">
                <a:latin typeface="Consolas" panose="020B0609020204030204" pitchFamily="49" charset="0"/>
              </a:rPr>
              <a:t>4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</a:t>
            </a:r>
            <a:r>
              <a:rPr lang="en-US" sz="3600" dirty="0">
                <a:latin typeface="Consolas" panose="020B0609020204030204" pitchFamily="49" charset="0"/>
              </a:rPr>
              <a:t>5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</a:t>
            </a:r>
            <a:r>
              <a:rPr lang="en-US" sz="3600" dirty="0">
                <a:latin typeface="Consolas" panose="020B0609020204030204" pitchFamily="49" charset="0"/>
              </a:rPr>
              <a:t>6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  -7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latin typeface="Consolas" panose="020B0609020204030204" pitchFamily="49" charset="0"/>
              </a:rPr>
              <a:t> ...</a:t>
            </a:r>
            <a:br>
              <a:rPr lang="en-US" sz="3600" dirty="0" smtClean="0">
                <a:latin typeface="Consolas" panose="020B0609020204030204" pitchFamily="49" charset="0"/>
              </a:rPr>
            </a:b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that prints all Even </a:t>
            </a:r>
            <a:br>
              <a:rPr lang="en-US" dirty="0" smtClean="0"/>
            </a:br>
            <a:r>
              <a:rPr lang="en-US" dirty="0" smtClean="0"/>
              <a:t>numbers from 0 to 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5530"/>
            <a:ext cx="7000875" cy="290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94236" y="3252889"/>
            <a:ext cx="5904623" cy="10744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86778" y="632058"/>
            <a:ext cx="2099311" cy="609397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/>
            </a:r>
            <a:br>
              <a:rPr lang="en-US" sz="3000" dirty="0" smtClean="0">
                <a:latin typeface="Consolas" panose="020B0609020204030204" pitchFamily="49" charset="0"/>
              </a:rPr>
            </a:br>
            <a:r>
              <a:rPr lang="en-US" sz="3000" dirty="0">
                <a:latin typeface="Consolas" panose="020B0609020204030204" pitchFamily="49" charset="0"/>
              </a:rPr>
              <a:t>  0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2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4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6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8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10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12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14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16</a:t>
            </a:r>
          </a:p>
          <a:p>
            <a:r>
              <a:rPr lang="en-US" sz="3000" dirty="0" smtClean="0">
                <a:latin typeface="Consolas" panose="020B0609020204030204" pitchFamily="49" charset="0"/>
              </a:rPr>
              <a:t>  18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20</a:t>
            </a:r>
            <a:br>
              <a:rPr lang="en-US" sz="3000" dirty="0" smtClean="0">
                <a:latin typeface="Consolas" panose="020B0609020204030204" pitchFamily="49" charset="0"/>
              </a:rPr>
            </a:br>
            <a:endParaRPr lang="en-US" sz="3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2362" y="2283402"/>
            <a:ext cx="2263582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46547" y="2389534"/>
            <a:ext cx="1797053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20235" y="2356877"/>
            <a:ext cx="926880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how far we’ve come</a:t>
            </a:r>
            <a:br>
              <a:rPr lang="en-US" dirty="0" smtClean="0"/>
            </a:br>
            <a:r>
              <a:rPr lang="en-US" sz="2400" dirty="0" smtClean="0"/>
              <a:t>And miles to go before we sleep…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760358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e’ve covered the four main components most programming languages</a:t>
            </a:r>
            <a:br>
              <a:rPr lang="en-US" dirty="0" smtClean="0"/>
            </a:b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Variables / 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Methods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Conditional Logic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Loops</a:t>
            </a:r>
          </a:p>
        </p:txBody>
      </p:sp>
      <p:sp>
        <p:nvSpPr>
          <p:cNvPr id="9" name="32-Point Star 8"/>
          <p:cNvSpPr/>
          <p:nvPr/>
        </p:nvSpPr>
        <p:spPr>
          <a:xfrm>
            <a:off x="7265097" y="2149378"/>
            <a:ext cx="4626920" cy="4570836"/>
          </a:xfrm>
          <a:prstGeom prst="star32">
            <a:avLst>
              <a:gd name="adj" fmla="val 38847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2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kerman" panose="04090605060D06020702" pitchFamily="82" charset="0"/>
              </a:rPr>
              <a:t>Now we can have some fun!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Syntax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921050" cy="466220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Every statement ends with a semicolon  </a:t>
            </a: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dirty="0" smtClean="0"/>
              <a:t>Methods are called with parentheses  </a:t>
            </a: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 )</a:t>
            </a:r>
          </a:p>
          <a:p>
            <a:r>
              <a:rPr lang="en-US" dirty="0" smtClean="0"/>
              <a:t>Property and Method names must start with a letter or underscore (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</a:t>
            </a:r>
            <a:r>
              <a:rPr lang="en-US" dirty="0" smtClean="0"/>
              <a:t> )</a:t>
            </a:r>
            <a:endParaRPr lang="en-US" sz="2800" dirty="0" smtClean="0"/>
          </a:p>
          <a:p>
            <a:r>
              <a:rPr lang="en-US" sz="2800" dirty="0" smtClean="0"/>
              <a:t>Properties and Methods are accessed with a period  </a:t>
            </a: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</a:p>
          <a:p>
            <a:r>
              <a:rPr lang="en-US" dirty="0" smtClean="0"/>
              <a:t>Indentions are important</a:t>
            </a:r>
          </a:p>
          <a:p>
            <a:r>
              <a:rPr lang="en-US" dirty="0" smtClean="0"/>
              <a:t>Method and Property names should have each separate word capitalized</a:t>
            </a:r>
          </a:p>
          <a:p>
            <a:r>
              <a:rPr lang="en-US" dirty="0" smtClean="0"/>
              <a:t>Everything is case sensitive</a:t>
            </a:r>
          </a:p>
          <a:p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29768" y="5462107"/>
            <a:ext cx="5519778" cy="101566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</a:t>
            </a:r>
            <a:r>
              <a:rPr lang="en-US" sz="2000" dirty="0" smtClean="0"/>
              <a:t>is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2000" dirty="0"/>
              <a:t> the same as 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US" sz="20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oString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same as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oString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3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your own 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06944" y="2020981"/>
            <a:ext cx="8485055" cy="4707078"/>
          </a:xfrm>
        </p:spPr>
        <p:txBody>
          <a:bodyPr>
            <a:normAutofit/>
          </a:bodyPr>
          <a:lstStyle/>
          <a:p>
            <a:r>
              <a:rPr lang="en-US" dirty="0" smtClean="0"/>
              <a:t>Read in a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+mn-lt"/>
              </a:rPr>
              <a:t>(of numbers)</a:t>
            </a:r>
          </a:p>
          <a:p>
            <a:r>
              <a:rPr lang="en-US" dirty="0" smtClean="0">
                <a:latin typeface="+mn-lt"/>
              </a:rPr>
              <a:t>Declare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+mn-lt"/>
              </a:rPr>
              <a:t> variables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Loop through each character digit in reverse</a:t>
            </a:r>
          </a:p>
          <a:p>
            <a:pPr lvl="1"/>
            <a:r>
              <a:rPr lang="en-US" sz="2800" dirty="0" smtClean="0"/>
              <a:t>Determine the </a:t>
            </a:r>
            <a:r>
              <a:rPr lang="en-US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dirty="0" smtClean="0"/>
              <a:t> value of each character</a:t>
            </a:r>
          </a:p>
          <a:p>
            <a:pPr lvl="1"/>
            <a:r>
              <a:rPr lang="en-US" sz="2800" dirty="0" smtClean="0"/>
              <a:t>Add </a:t>
            </a:r>
            <a:r>
              <a:rPr lang="en-US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dirty="0" smtClean="0"/>
              <a:t> value * </a:t>
            </a:r>
            <a:r>
              <a:rPr lang="en-US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r>
              <a:rPr lang="en-US" sz="2800" dirty="0" smtClean="0"/>
              <a:t> to </a:t>
            </a:r>
            <a:r>
              <a:rPr 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</a:p>
          <a:p>
            <a:pPr lvl="1"/>
            <a:r>
              <a:rPr lang="en-US" sz="2800" dirty="0" smtClean="0"/>
              <a:t>Multiply 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r>
              <a:rPr lang="en-US" sz="2800" dirty="0" smtClean="0"/>
              <a:t> by </a:t>
            </a:r>
            <a:r>
              <a:rPr lang="en-US" sz="2800" dirty="0" smtClean="0">
                <a:latin typeface="Consolas" panose="020B0609020204030204" pitchFamily="49" charset="0"/>
              </a:rPr>
              <a:t>10</a:t>
            </a:r>
            <a:endParaRPr lang="en-US" sz="28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Return the new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+mn-lt"/>
              </a:rPr>
              <a:t>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000" y="1853248"/>
            <a:ext cx="192505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latin typeface="Consolas" panose="020B0609020204030204" pitchFamily="49" charset="0"/>
              </a:rPr>
              <a:t>2536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     6</a:t>
            </a:r>
          </a:p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+   30</a:t>
            </a:r>
          </a:p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+  500</a:t>
            </a:r>
          </a:p>
          <a:p>
            <a:pPr algn="r"/>
            <a:r>
              <a:rPr lang="en-US" sz="2800" dirty="0" smtClean="0">
                <a:latin typeface="Consolas" panose="020B0609020204030204" pitchFamily="49" charset="0"/>
              </a:rPr>
              <a:t>+ 2000</a:t>
            </a:r>
          </a:p>
          <a:p>
            <a:pPr algn="r"/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2536</a:t>
            </a:r>
            <a:endParaRPr lang="en-US" sz="28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9802" y="2950973"/>
            <a:ext cx="1647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100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1000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sz="24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48640" y="4691745"/>
            <a:ext cx="1453412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4" y="76685"/>
            <a:ext cx="7190949" cy="6529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16138" y="108863"/>
            <a:ext cx="5716868" cy="319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16138" y="428311"/>
            <a:ext cx="2716919" cy="78447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16138" y="1331481"/>
            <a:ext cx="681293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08656" y="5529344"/>
            <a:ext cx="505744" cy="38376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14400" y="2499716"/>
            <a:ext cx="4550229" cy="20069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14400" y="4890448"/>
            <a:ext cx="5318606" cy="319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14400" y="5209896"/>
            <a:ext cx="5318606" cy="319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08656" y="6242714"/>
            <a:ext cx="5318606" cy="319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6346369" y="2281550"/>
            <a:ext cx="5638801" cy="3631558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dirty="0" smtClean="0"/>
              <a:t>Input String</a:t>
            </a:r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Declare 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endParaRPr lang="en-US" sz="2400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400" dirty="0"/>
              <a:t>L</a:t>
            </a:r>
            <a:r>
              <a:rPr lang="en-US" sz="2400" dirty="0" smtClean="0"/>
              <a:t>oop each character in reverse</a:t>
            </a:r>
          </a:p>
          <a:p>
            <a:pPr lvl="1"/>
            <a:r>
              <a:rPr lang="en-US" dirty="0" smtClean="0"/>
              <a:t>Determine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*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</a:p>
          <a:p>
            <a:pPr lvl="1"/>
            <a:r>
              <a:rPr lang="en-US" dirty="0" smtClean="0"/>
              <a:t>Multiply </a:t>
            </a: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placeValue</a:t>
            </a:r>
            <a:r>
              <a:rPr lang="en-US" dirty="0" smtClean="0"/>
              <a:t> * </a:t>
            </a:r>
            <a:r>
              <a:rPr lang="en-US" dirty="0" smtClean="0">
                <a:latin typeface="Consolas" panose="020B0609020204030204" pitchFamily="49" charset="0"/>
              </a:rPr>
              <a:t>10</a:t>
            </a:r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+mn-lt"/>
              </a:rPr>
              <a:t>Print 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endParaRPr lang="en-US" sz="2400" dirty="0" smtClean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7431" y="1369112"/>
            <a:ext cx="4180112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195457" y="1369112"/>
            <a:ext cx="261257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377543" y="1361519"/>
            <a:ext cx="1186543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602186" y="1369112"/>
            <a:ext cx="593272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914400" y="2080402"/>
            <a:ext cx="2775857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592337" y="1760954"/>
            <a:ext cx="245863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3699766" y="2127133"/>
            <a:ext cx="1841064" cy="4548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3264781" y="739058"/>
            <a:ext cx="434985" cy="43057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957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4" y="76685"/>
            <a:ext cx="7190949" cy="6529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arrow input"/>
          <p:cNvSpPr/>
          <p:nvPr/>
        </p:nvSpPr>
        <p:spPr>
          <a:xfrm rot="10800000">
            <a:off x="6107711" y="17692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 Declare"/>
          <p:cNvSpPr/>
          <p:nvPr/>
        </p:nvSpPr>
        <p:spPr>
          <a:xfrm rot="10800000">
            <a:off x="3967158" y="463169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 setDigitChar"/>
          <p:cNvSpPr/>
          <p:nvPr/>
        </p:nvSpPr>
        <p:spPr>
          <a:xfrm rot="10800000">
            <a:off x="5291866" y="2057507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42073" y="1540658"/>
            <a:ext cx="2135287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"476"</a:t>
            </a:r>
            <a:endParaRPr lang="en-US"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rrow #4"/>
          <p:cNvSpPr/>
          <p:nvPr/>
        </p:nvSpPr>
        <p:spPr>
          <a:xfrm rot="16200000">
            <a:off x="9617091" y="2189140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 #2"/>
          <p:cNvSpPr/>
          <p:nvPr/>
        </p:nvSpPr>
        <p:spPr>
          <a:xfrm rot="16200000">
            <a:off x="9852437" y="2189140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 #0"/>
          <p:cNvSpPr/>
          <p:nvPr/>
        </p:nvSpPr>
        <p:spPr>
          <a:xfrm rot="16200000">
            <a:off x="10124016" y="2189140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 setDigit"/>
          <p:cNvSpPr/>
          <p:nvPr/>
        </p:nvSpPr>
        <p:spPr>
          <a:xfrm rot="10800000">
            <a:off x="5291866" y="2668171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 setX"/>
          <p:cNvSpPr/>
          <p:nvPr/>
        </p:nvSpPr>
        <p:spPr>
          <a:xfrm rot="10800000">
            <a:off x="4971919" y="4754879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 multiplePlaceValue"/>
          <p:cNvSpPr/>
          <p:nvPr/>
        </p:nvSpPr>
        <p:spPr>
          <a:xfrm rot="10800000">
            <a:off x="5795945" y="5089708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 loop"/>
          <p:cNvSpPr/>
          <p:nvPr/>
        </p:nvSpPr>
        <p:spPr>
          <a:xfrm rot="10800000">
            <a:off x="7240079" y="1342931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 ConsoleWrite"/>
          <p:cNvSpPr/>
          <p:nvPr/>
        </p:nvSpPr>
        <p:spPr>
          <a:xfrm rot="10800000">
            <a:off x="4013638" y="6156798"/>
            <a:ext cx="1135792" cy="5516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"/>
          <p:cNvSpPr txBox="1"/>
          <p:nvPr/>
        </p:nvSpPr>
        <p:spPr>
          <a:xfrm>
            <a:off x="7938198" y="3941115"/>
            <a:ext cx="4120452" cy="267765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188720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input = </a:t>
            </a:r>
          </a:p>
          <a:p>
            <a:pPr algn="r"/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x =   </a:t>
            </a:r>
          </a:p>
          <a:p>
            <a:pPr algn="r"/>
            <a:r>
              <a:rPr lang="en-US" sz="2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placeValue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</a:p>
          <a:p>
            <a:pPr algn="r"/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 =</a:t>
            </a:r>
          </a:p>
          <a:p>
            <a:pPr algn="r"/>
            <a:r>
              <a:rPr lang="en-US" sz="2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digitChar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</a:p>
          <a:p>
            <a:pPr algn="r"/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digit = </a:t>
            </a: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placeValue = 100"/>
          <p:cNvSpPr txBox="1"/>
          <p:nvPr/>
        </p:nvSpPr>
        <p:spPr>
          <a:xfrm>
            <a:off x="11005982" y="4794441"/>
            <a:ext cx="797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100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8" name="placeValue = 10"/>
          <p:cNvSpPr txBox="1"/>
          <p:nvPr/>
        </p:nvSpPr>
        <p:spPr>
          <a:xfrm>
            <a:off x="11005982" y="4794441"/>
            <a:ext cx="85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10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0" name="placeValue = 1"/>
          <p:cNvSpPr txBox="1"/>
          <p:nvPr/>
        </p:nvSpPr>
        <p:spPr>
          <a:xfrm>
            <a:off x="11005980" y="4794441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1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" name="x = 476"/>
          <p:cNvSpPr txBox="1"/>
          <p:nvPr/>
        </p:nvSpPr>
        <p:spPr>
          <a:xfrm>
            <a:off x="11005984" y="4375095"/>
            <a:ext cx="100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476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7" name="x = 76"/>
          <p:cNvSpPr txBox="1"/>
          <p:nvPr/>
        </p:nvSpPr>
        <p:spPr>
          <a:xfrm>
            <a:off x="11005984" y="4375095"/>
            <a:ext cx="6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7</a:t>
            </a:r>
            <a:r>
              <a:rPr lang="en-US" sz="2800" dirty="0" smtClean="0">
                <a:latin typeface="Consolas" panose="020B0609020204030204" pitchFamily="49" charset="0"/>
              </a:rPr>
              <a:t>6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1" name="x = 6"/>
          <p:cNvSpPr txBox="1"/>
          <p:nvPr/>
        </p:nvSpPr>
        <p:spPr>
          <a:xfrm>
            <a:off x="11005981" y="4375095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9" name="x = 0"/>
          <p:cNvSpPr txBox="1"/>
          <p:nvPr/>
        </p:nvSpPr>
        <p:spPr>
          <a:xfrm>
            <a:off x="11005982" y="4375095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1" name="digitChar = '6'"/>
          <p:cNvSpPr txBox="1"/>
          <p:nvPr/>
        </p:nvSpPr>
        <p:spPr>
          <a:xfrm>
            <a:off x="10820398" y="5670290"/>
            <a:ext cx="88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'6'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1" name="digitChar = '7'"/>
          <p:cNvSpPr txBox="1"/>
          <p:nvPr/>
        </p:nvSpPr>
        <p:spPr>
          <a:xfrm>
            <a:off x="10820398" y="5659588"/>
            <a:ext cx="88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'7'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2" name="digitChar = '4'"/>
          <p:cNvSpPr txBox="1"/>
          <p:nvPr/>
        </p:nvSpPr>
        <p:spPr>
          <a:xfrm>
            <a:off x="10820398" y="5672981"/>
            <a:ext cx="88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'4'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2" name="digit = 6"/>
          <p:cNvSpPr txBox="1"/>
          <p:nvPr/>
        </p:nvSpPr>
        <p:spPr>
          <a:xfrm>
            <a:off x="11017404" y="6099945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3" name="digit = 2"/>
          <p:cNvSpPr txBox="1"/>
          <p:nvPr/>
        </p:nvSpPr>
        <p:spPr>
          <a:xfrm>
            <a:off x="11017404" y="6097915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7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4" name="digit = 4"/>
          <p:cNvSpPr txBox="1"/>
          <p:nvPr/>
        </p:nvSpPr>
        <p:spPr>
          <a:xfrm>
            <a:off x="11028627" y="6112037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4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5" name="placeValue = 1000"/>
          <p:cNvSpPr txBox="1"/>
          <p:nvPr/>
        </p:nvSpPr>
        <p:spPr>
          <a:xfrm>
            <a:off x="11005976" y="4788316"/>
            <a:ext cx="1104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1000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6" name="i = 2"/>
          <p:cNvSpPr txBox="1"/>
          <p:nvPr/>
        </p:nvSpPr>
        <p:spPr>
          <a:xfrm>
            <a:off x="11007334" y="5241861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7" name="i = 1"/>
          <p:cNvSpPr txBox="1"/>
          <p:nvPr/>
        </p:nvSpPr>
        <p:spPr>
          <a:xfrm>
            <a:off x="11032141" y="5227739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8" name="i = 0"/>
          <p:cNvSpPr txBox="1"/>
          <p:nvPr/>
        </p:nvSpPr>
        <p:spPr>
          <a:xfrm>
            <a:off x="11043364" y="5241861"/>
            <a:ext cx="44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0" name="i = -1"/>
          <p:cNvSpPr txBox="1"/>
          <p:nvPr/>
        </p:nvSpPr>
        <p:spPr>
          <a:xfrm>
            <a:off x="11035072" y="5253020"/>
            <a:ext cx="87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-1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9" name="x = &quot;426&quot;"/>
          <p:cNvSpPr txBox="1"/>
          <p:nvPr/>
        </p:nvSpPr>
        <p:spPr>
          <a:xfrm>
            <a:off x="10928975" y="3946921"/>
            <a:ext cx="1304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"476"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 animBg="1"/>
      <p:bldP spid="16" grpId="1" animBg="1"/>
      <p:bldP spid="16" grpId="3" animBg="1"/>
      <p:bldP spid="16" grpId="4" animBg="1"/>
      <p:bldP spid="16" grpId="5" animBg="1"/>
      <p:bldP spid="16" grpId="6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8" grpId="0" animBg="1"/>
      <p:bldP spid="20" grpId="0"/>
      <p:bldP spid="28" grpId="0"/>
      <p:bldP spid="30" grpId="0"/>
      <p:bldP spid="2" grpId="0"/>
      <p:bldP spid="27" grpId="0"/>
      <p:bldP spid="27" grpId="1"/>
      <p:bldP spid="41" grpId="0"/>
      <p:bldP spid="41" grpId="1"/>
      <p:bldP spid="29" grpId="0"/>
      <p:bldP spid="29" grpId="1"/>
      <p:bldP spid="21" grpId="0"/>
      <p:bldP spid="21" grpId="1"/>
      <p:bldP spid="31" grpId="0"/>
      <p:bldP spid="31" grpId="1"/>
      <p:bldP spid="32" grpId="0"/>
      <p:bldP spid="32" grpId="1"/>
      <p:bldP spid="22" grpId="0"/>
      <p:bldP spid="22" grpId="1"/>
      <p:bldP spid="33" grpId="0"/>
      <p:bldP spid="33" grpId="1"/>
      <p:bldP spid="34" grpId="0"/>
      <p:bldP spid="34" grpId="1"/>
      <p:bldP spid="35" grpId="0"/>
      <p:bldP spid="36" grpId="0"/>
      <p:bldP spid="36" grpId="1"/>
      <p:bldP spid="37" grpId="0"/>
      <p:bldP spid="37" grpId="1"/>
      <p:bldP spid="38" grpId="0"/>
      <p:bldP spid="38" grpId="1"/>
      <p:bldP spid="40" grpId="0"/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0" y="5414792"/>
            <a:ext cx="5008157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>51357689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 smtClean="0">
                <a:latin typeface="Consolas" panose="020B0609020204030204" pitchFamily="49" charset="0"/>
              </a:rPr>
              <a:t>Elapsed</a:t>
            </a:r>
            <a:r>
              <a:rPr lang="en-US" sz="3600" dirty="0">
                <a:latin typeface="Consolas" panose="020B0609020204030204" pitchFamily="49" charset="0"/>
              </a:rPr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2</a:t>
            </a:r>
            <a:r>
              <a:rPr lang="en-US" sz="2800" dirty="0" smtClean="0">
                <a:latin typeface="Consolas" panose="020B0609020204030204" pitchFamily="49" charset="0"/>
              </a:rPr>
              <a:t>ms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04523" y="5414792"/>
            <a:ext cx="5008157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51357689</a:t>
            </a:r>
          </a:p>
          <a:p>
            <a:r>
              <a:rPr lang="en-US" sz="3600" dirty="0" smtClean="0">
                <a:latin typeface="Consolas" panose="020B0609020204030204" pitchFamily="49" charset="0"/>
              </a:rPr>
              <a:t>Elapsed</a:t>
            </a:r>
            <a:r>
              <a:rPr lang="en-US" sz="3600" dirty="0">
                <a:latin typeface="Consolas" panose="020B0609020204030204" pitchFamily="49" charset="0"/>
              </a:rPr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6</a:t>
            </a:r>
            <a:r>
              <a:rPr lang="en-US" sz="3200" dirty="0" smtClean="0"/>
              <a:t>,</a:t>
            </a:r>
            <a:r>
              <a:rPr lang="en-US" sz="3600" dirty="0" smtClean="0">
                <a:latin typeface="Consolas" panose="020B0609020204030204" pitchFamily="49" charset="0"/>
              </a:rPr>
              <a:t>085</a:t>
            </a:r>
            <a:r>
              <a:rPr lang="en-US" sz="2800" dirty="0" smtClean="0">
                <a:latin typeface="Consolas" panose="020B0609020204030204" pitchFamily="49" charset="0"/>
              </a:rPr>
              <a:t>ms</a:t>
            </a:r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4" y="76686"/>
            <a:ext cx="5727031" cy="5199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56" y="1462725"/>
            <a:ext cx="5522824" cy="2291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5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1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08" y="552450"/>
            <a:ext cx="7896225" cy="5753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6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Collections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950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63474" cy="3580627"/>
          </a:xfrm>
        </p:spPr>
        <p:txBody>
          <a:bodyPr>
            <a:noAutofit/>
          </a:bodyPr>
          <a:lstStyle/>
          <a:p>
            <a:r>
              <a:rPr lang="en-US" dirty="0" smtClean="0"/>
              <a:t>Read in a number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dd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</a:t>
            </a:r>
            <a:r>
              <a:rPr lang="en-US" dirty="0" smtClean="0"/>
              <a:t>  to each item in the array you created in the lab</a:t>
            </a:r>
          </a:p>
          <a:p>
            <a:r>
              <a:rPr lang="en-US" dirty="0" smtClean="0"/>
              <a:t>Create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dirty="0" smtClean="0"/>
              <a:t> array of the length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dirty="0" smtClean="0"/>
              <a:t> and store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dirty="0" smtClean="0"/>
              <a:t> 	if the matching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is </a:t>
            </a:r>
            <a:r>
              <a:rPr lang="en-US" b="1" dirty="0" smtClean="0"/>
              <a:t>equal to or over </a:t>
            </a:r>
            <a:r>
              <a:rPr lang="en-US" dirty="0" smtClean="0"/>
              <a:t>50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  <a:r>
              <a:rPr lang="en-US" dirty="0" smtClean="0"/>
              <a:t>	if the matching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is </a:t>
            </a:r>
            <a:r>
              <a:rPr lang="en-US" b="1" dirty="0" smtClean="0"/>
              <a:t>under</a:t>
            </a:r>
            <a:r>
              <a:rPr lang="en-US" dirty="0" smtClean="0"/>
              <a:t> 50</a:t>
            </a:r>
          </a:p>
          <a:p>
            <a:r>
              <a:rPr lang="en-US" dirty="0" smtClean="0"/>
              <a:t>Print out the both arrays side by side</a:t>
            </a:r>
            <a:endParaRPr lang="en-US" dirty="0" smtClean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2587" y="4141951"/>
            <a:ext cx="2735634" cy="258532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5	false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55 	true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30	false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10	false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70	true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5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58" y="197398"/>
            <a:ext cx="10306050" cy="630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34994" y="1202587"/>
            <a:ext cx="8858702" cy="233574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4994" y="277577"/>
            <a:ext cx="7034872" cy="63754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994" y="3798057"/>
            <a:ext cx="8858702" cy="14100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36833" y="2066532"/>
            <a:ext cx="4997668" cy="348292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Read in a number 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Add 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400" dirty="0" smtClean="0"/>
              <a:t>  </a:t>
            </a:r>
            <a:r>
              <a:rPr lang="en-US" sz="2400" dirty="0"/>
              <a:t>to each item in the array you created in the lab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sz="2400" dirty="0"/>
              <a:t> array of the length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arrayLength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smtClean="0"/>
              <a:t>store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or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Print </a:t>
            </a:r>
            <a:r>
              <a:rPr lang="en-US" sz="2400" dirty="0"/>
              <a:t>out the both arrays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side </a:t>
            </a:r>
            <a:r>
              <a:rPr lang="en-US" sz="2400" dirty="0"/>
              <a:t>by side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5058" y="5569645"/>
            <a:ext cx="10111394" cy="6920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6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2273"/>
            <a:ext cx="10240963" cy="5171796"/>
          </a:xfrm>
        </p:spPr>
        <p:txBody>
          <a:bodyPr/>
          <a:lstStyle/>
          <a:p>
            <a:r>
              <a:rPr lang="en-US" dirty="0" smtClean="0"/>
              <a:t>Arrays can have multiple dimensions</a:t>
            </a:r>
          </a:p>
          <a:p>
            <a:r>
              <a:rPr lang="en-US" dirty="0" smtClean="0"/>
              <a:t>Store rows and columns or other sets of data</a:t>
            </a:r>
          </a:p>
          <a:p>
            <a:r>
              <a:rPr lang="en-US" dirty="0" smtClean="0"/>
              <a:t>Fixed Length</a:t>
            </a:r>
          </a:p>
          <a:p>
            <a:r>
              <a:rPr lang="en-US" dirty="0" smtClean="0"/>
              <a:t>Typed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en-US" dirty="0" smtClean="0"/>
              <a:t> based indexing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var a = new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[2,4];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a[0,2] = 5;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Arrays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6900589" y="4983199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1,0</a:t>
            </a:r>
            <a:endParaRPr lang="en-US" sz="1100" dirty="0"/>
          </a:p>
        </p:txBody>
      </p:sp>
      <p:sp>
        <p:nvSpPr>
          <p:cNvPr id="28" name="Cube 27"/>
          <p:cNvSpPr/>
          <p:nvPr/>
        </p:nvSpPr>
        <p:spPr>
          <a:xfrm>
            <a:off x="8025132" y="4985289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1,1</a:t>
            </a:r>
            <a:endParaRPr lang="en-US" sz="2000" dirty="0"/>
          </a:p>
        </p:txBody>
      </p:sp>
      <p:sp>
        <p:nvSpPr>
          <p:cNvPr id="17" name="Cube 16"/>
          <p:cNvSpPr/>
          <p:nvPr/>
        </p:nvSpPr>
        <p:spPr>
          <a:xfrm>
            <a:off x="6900589" y="3845365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0,0</a:t>
            </a:r>
            <a:endParaRPr lang="en-US" sz="1100" dirty="0"/>
          </a:p>
        </p:txBody>
      </p:sp>
      <p:sp>
        <p:nvSpPr>
          <p:cNvPr id="19" name="Cube 18"/>
          <p:cNvSpPr/>
          <p:nvPr/>
        </p:nvSpPr>
        <p:spPr>
          <a:xfrm>
            <a:off x="8031482" y="385188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0,1</a:t>
            </a:r>
            <a:endParaRPr lang="en-US" sz="1100" dirty="0"/>
          </a:p>
        </p:txBody>
      </p:sp>
      <p:sp>
        <p:nvSpPr>
          <p:cNvPr id="24" name="Rectangular Callout 23"/>
          <p:cNvSpPr/>
          <p:nvPr/>
        </p:nvSpPr>
        <p:spPr>
          <a:xfrm>
            <a:off x="3738661" y="4768548"/>
            <a:ext cx="782648" cy="388013"/>
          </a:xfrm>
          <a:prstGeom prst="wedgeRectCallout">
            <a:avLst>
              <a:gd name="adj1" fmla="val 35666"/>
              <a:gd name="adj2" fmla="val 14083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Row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669213" y="4766884"/>
            <a:ext cx="1555038" cy="388013"/>
          </a:xfrm>
          <a:prstGeom prst="wedgeRectCallout">
            <a:avLst>
              <a:gd name="adj1" fmla="val -41581"/>
              <a:gd name="adj2" fmla="val 1488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Column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9149675" y="497994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1,2</a:t>
            </a:r>
            <a:endParaRPr lang="en-US" sz="1100" dirty="0"/>
          </a:p>
        </p:txBody>
      </p:sp>
      <p:sp>
        <p:nvSpPr>
          <p:cNvPr id="34" name="Cube 33"/>
          <p:cNvSpPr/>
          <p:nvPr/>
        </p:nvSpPr>
        <p:spPr>
          <a:xfrm>
            <a:off x="10274218" y="498203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1,3</a:t>
            </a:r>
            <a:endParaRPr lang="en-US" sz="2000" dirty="0"/>
          </a:p>
        </p:txBody>
      </p:sp>
      <p:sp>
        <p:nvSpPr>
          <p:cNvPr id="35" name="Cube 34"/>
          <p:cNvSpPr/>
          <p:nvPr/>
        </p:nvSpPr>
        <p:spPr>
          <a:xfrm>
            <a:off x="9149675" y="3842107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0,2</a:t>
            </a:r>
            <a:endParaRPr lang="en-US" sz="1100" dirty="0"/>
          </a:p>
        </p:txBody>
      </p:sp>
      <p:sp>
        <p:nvSpPr>
          <p:cNvPr id="36" name="Cube 35"/>
          <p:cNvSpPr/>
          <p:nvPr/>
        </p:nvSpPr>
        <p:spPr>
          <a:xfrm>
            <a:off x="10280568" y="3848623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0,3</a:t>
            </a:r>
            <a:endParaRPr lang="en-US" sz="1100" dirty="0"/>
          </a:p>
        </p:txBody>
      </p:sp>
      <p:sp>
        <p:nvSpPr>
          <p:cNvPr id="37" name="Rectangular Callout 36"/>
          <p:cNvSpPr/>
          <p:nvPr/>
        </p:nvSpPr>
        <p:spPr>
          <a:xfrm>
            <a:off x="9665412" y="3201508"/>
            <a:ext cx="802563" cy="388013"/>
          </a:xfrm>
          <a:prstGeom prst="wedgeRectCallout">
            <a:avLst>
              <a:gd name="adj1" fmla="val -41581"/>
              <a:gd name="adj2" fmla="val 1488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5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7" grpId="0" animBg="1"/>
      <p:bldP spid="19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2273"/>
            <a:ext cx="10240963" cy="5171796"/>
          </a:xfrm>
        </p:spPr>
        <p:txBody>
          <a:bodyPr/>
          <a:lstStyle/>
          <a:p>
            <a:r>
              <a:rPr lang="en-US" dirty="0" smtClean="0"/>
              <a:t>3D and up arrays get confusing</a:t>
            </a:r>
          </a:p>
          <a:p>
            <a:r>
              <a:rPr lang="en-US" dirty="0" smtClean="0"/>
              <a:t>Be certain you really want more than 2 dimensions before using something like this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var a = new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[2,2,3];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a[0,1,1] = 5;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Arrays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8483003" y="423544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626972" y="4229593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8117894" y="4606145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be 22"/>
          <p:cNvSpPr/>
          <p:nvPr/>
        </p:nvSpPr>
        <p:spPr>
          <a:xfrm>
            <a:off x="9226568" y="4620609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710214" y="4983199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,0,0</a:t>
            </a:r>
            <a:endParaRPr lang="en-US" sz="1100" dirty="0"/>
          </a:p>
        </p:txBody>
      </p:sp>
      <p:sp>
        <p:nvSpPr>
          <p:cNvPr id="28" name="Cube 27"/>
          <p:cNvSpPr/>
          <p:nvPr/>
        </p:nvSpPr>
        <p:spPr>
          <a:xfrm>
            <a:off x="8834757" y="4985289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,1,0</a:t>
            </a:r>
            <a:endParaRPr lang="en-US" sz="2000" dirty="0"/>
          </a:p>
        </p:txBody>
      </p:sp>
      <p:sp>
        <p:nvSpPr>
          <p:cNvPr id="5" name="Cube 4"/>
          <p:cNvSpPr/>
          <p:nvPr/>
        </p:nvSpPr>
        <p:spPr>
          <a:xfrm>
            <a:off x="8473477" y="3114228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9633322" y="3096185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8098842" y="3484932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9232918" y="348720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716564" y="3855636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0,0,0</a:t>
            </a:r>
            <a:endParaRPr lang="en-US" sz="1100" dirty="0"/>
          </a:p>
        </p:txBody>
      </p:sp>
      <p:sp>
        <p:nvSpPr>
          <p:cNvPr id="19" name="Cube 18"/>
          <p:cNvSpPr/>
          <p:nvPr/>
        </p:nvSpPr>
        <p:spPr>
          <a:xfrm>
            <a:off x="8841107" y="3851881"/>
            <a:ext cx="1417610" cy="1417610"/>
          </a:xfrm>
          <a:prstGeom prst="cub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0,1,0</a:t>
            </a:r>
            <a:endParaRPr lang="en-US" sz="1100" dirty="0"/>
          </a:p>
        </p:txBody>
      </p:sp>
      <p:sp>
        <p:nvSpPr>
          <p:cNvPr id="26" name="Rectangular Callout 25"/>
          <p:cNvSpPr/>
          <p:nvPr/>
        </p:nvSpPr>
        <p:spPr>
          <a:xfrm>
            <a:off x="11189442" y="4606145"/>
            <a:ext cx="826051" cy="474147"/>
          </a:xfrm>
          <a:prstGeom prst="wedgeRectCallout">
            <a:avLst>
              <a:gd name="adj1" fmla="val -83083"/>
              <a:gd name="adj2" fmla="val 20253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1,1,2</a:t>
            </a:r>
            <a:endParaRPr lang="en-US" sz="2000" dirty="0"/>
          </a:p>
        </p:txBody>
      </p:sp>
      <p:sp>
        <p:nvSpPr>
          <p:cNvPr id="29" name="Rectangular Callout 28"/>
          <p:cNvSpPr/>
          <p:nvPr/>
        </p:nvSpPr>
        <p:spPr>
          <a:xfrm>
            <a:off x="9401205" y="2378183"/>
            <a:ext cx="826051" cy="474147"/>
          </a:xfrm>
          <a:prstGeom prst="wedgeRectCallout">
            <a:avLst>
              <a:gd name="adj1" fmla="val -75012"/>
              <a:gd name="adj2" fmla="val 136767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0,0,2</a:t>
            </a:r>
            <a:endParaRPr lang="en-US" sz="2000" dirty="0"/>
          </a:p>
        </p:txBody>
      </p:sp>
      <p:sp>
        <p:nvSpPr>
          <p:cNvPr id="30" name="Rectangular Callout 29"/>
          <p:cNvSpPr/>
          <p:nvPr/>
        </p:nvSpPr>
        <p:spPr>
          <a:xfrm>
            <a:off x="10363391" y="2794934"/>
            <a:ext cx="1454235" cy="474147"/>
          </a:xfrm>
          <a:prstGeom prst="wedgeRectCallout">
            <a:avLst>
              <a:gd name="adj1" fmla="val -75090"/>
              <a:gd name="adj2" fmla="val 140698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0,1,1</a:t>
            </a:r>
            <a:r>
              <a:rPr lang="en-US" sz="2000" dirty="0" smtClean="0">
                <a:latin typeface="Consolas" panose="020B0609020204030204" pitchFamily="49" charset="0"/>
              </a:rPr>
              <a:t> = 5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10859309" y="5891872"/>
            <a:ext cx="826051" cy="474147"/>
          </a:xfrm>
          <a:prstGeom prst="wedgeRectCallout">
            <a:avLst>
              <a:gd name="adj1" fmla="val -96920"/>
              <a:gd name="adj2" fmla="val -134430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1,1,1</a:t>
            </a:r>
            <a:endParaRPr lang="en-US" sz="2000" dirty="0"/>
          </a:p>
        </p:txBody>
      </p:sp>
      <p:sp>
        <p:nvSpPr>
          <p:cNvPr id="24" name="Rectangular Callout 23"/>
          <p:cNvSpPr/>
          <p:nvPr/>
        </p:nvSpPr>
        <p:spPr>
          <a:xfrm>
            <a:off x="3815500" y="3532630"/>
            <a:ext cx="782648" cy="388013"/>
          </a:xfrm>
          <a:prstGeom prst="wedgeRectCallout">
            <a:avLst>
              <a:gd name="adj1" fmla="val 30798"/>
              <a:gd name="adj2" fmla="val 14083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Row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746052" y="3530966"/>
            <a:ext cx="1555038" cy="388013"/>
          </a:xfrm>
          <a:prstGeom prst="wedgeRectCallout">
            <a:avLst>
              <a:gd name="adj1" fmla="val -41581"/>
              <a:gd name="adj2" fmla="val 1488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Column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5210178" y="4818584"/>
            <a:ext cx="1246775" cy="388013"/>
          </a:xfrm>
          <a:prstGeom prst="wedgeRectCallout">
            <a:avLst>
              <a:gd name="adj1" fmla="val -51672"/>
              <a:gd name="adj2" fmla="val -12160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Depth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1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5" grpId="0" animBg="1"/>
      <p:bldP spid="6" grpId="0" animBg="1"/>
      <p:bldP spid="12" grpId="0" animBg="1"/>
      <p:bldP spid="14" grpId="0" animBg="1"/>
      <p:bldP spid="17" grpId="0" animBg="1"/>
      <p:bldP spid="19" grpId="0" animBg="1"/>
      <p:bldP spid="26" grpId="0" animBg="1"/>
      <p:bldP spid="29" grpId="0" animBg="1"/>
      <p:bldP spid="30" grpId="0" animBg="1"/>
      <p:bldP spid="31" grpId="0" animBg="1"/>
      <p:bldP spid="24" grpId="0" animBg="1"/>
      <p:bldP spid="25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7228"/>
            <a:ext cx="8946541" cy="488247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>string</a:t>
            </a:r>
            <a:r>
              <a:rPr lang="en-US" sz="3200" dirty="0" smtClean="0"/>
              <a:t>				</a:t>
            </a:r>
            <a:r>
              <a:rPr lang="en-US" sz="3200" dirty="0" smtClean="0">
                <a:latin typeface="Consolas" panose="020B0609020204030204" pitchFamily="49" charset="0"/>
              </a:rPr>
              <a:t>"Hi my name is Jack"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char</a:t>
            </a:r>
            <a:r>
              <a:rPr lang="en-US" sz="3200" dirty="0" smtClean="0"/>
              <a:t>					</a:t>
            </a:r>
            <a:r>
              <a:rPr lang="en-US" sz="3200" dirty="0">
                <a:latin typeface="Consolas" panose="020B0609020204030204" pitchFamily="49" charset="0"/>
              </a:rPr>
              <a:t>'</a:t>
            </a:r>
            <a:r>
              <a:rPr lang="en-US" sz="3200" dirty="0" smtClean="0">
                <a:latin typeface="Consolas" panose="020B0609020204030204" pitchFamily="49" charset="0"/>
              </a:rPr>
              <a:t>a</a:t>
            </a:r>
            <a:r>
              <a:rPr lang="en-US" sz="3200" dirty="0">
                <a:latin typeface="Consolas" panose="020B0609020204030204" pitchFamily="49" charset="0"/>
              </a:rPr>
              <a:t>'</a:t>
            </a:r>
            <a:endParaRPr lang="en-US" sz="3200" dirty="0" smtClean="0">
              <a:latin typeface="Consolas" panose="020B0609020204030204" pitchFamily="49" charset="0"/>
            </a:endParaRPr>
          </a:p>
          <a:p>
            <a:r>
              <a:rPr lang="en-US" sz="3200" dirty="0" smtClean="0">
                <a:latin typeface="Consolas" panose="020B0609020204030204" pitchFamily="49" charset="0"/>
              </a:rPr>
              <a:t>int</a:t>
            </a:r>
            <a:r>
              <a:rPr lang="en-US" sz="3200" dirty="0" smtClean="0"/>
              <a:t>					-</a:t>
            </a:r>
            <a:r>
              <a:rPr lang="en-US" sz="3200" dirty="0" smtClean="0">
                <a:latin typeface="Consolas" panose="020B0609020204030204" pitchFamily="49" charset="0"/>
              </a:rPr>
              <a:t>132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bool</a:t>
            </a:r>
            <a:r>
              <a:rPr lang="en-US" sz="3200" dirty="0" smtClean="0"/>
              <a:t>					</a:t>
            </a:r>
            <a:r>
              <a:rPr lang="en-US" sz="3200" dirty="0" smtClean="0">
                <a:latin typeface="Consolas" panose="020B0609020204030204" pitchFamily="49" charset="0"/>
              </a:rPr>
              <a:t>true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double				765343.54</a:t>
            </a:r>
          </a:p>
          <a:p>
            <a:r>
              <a:rPr lang="en-US" sz="3200" dirty="0" smtClean="0">
                <a:latin typeface="Consolas" panose="020B0609020204030204" pitchFamily="49" charset="0"/>
              </a:rPr>
              <a:t>decimal</a:t>
            </a:r>
            <a:r>
              <a:rPr lang="en-US" sz="3200" dirty="0" smtClean="0"/>
              <a:t>			</a:t>
            </a:r>
            <a:r>
              <a:rPr lang="en-US" sz="3200" dirty="0" smtClean="0">
                <a:latin typeface="Consolas" panose="020B0609020204030204" pitchFamily="49" charset="0"/>
              </a:rPr>
              <a:t>7241.21m</a:t>
            </a:r>
          </a:p>
          <a:p>
            <a:r>
              <a:rPr lang="en-US" sz="3200" dirty="0" err="1" smtClean="0">
                <a:latin typeface="Consolas" panose="020B0609020204030204" pitchFamily="49" charset="0"/>
              </a:rPr>
              <a:t>DateTime</a:t>
            </a:r>
            <a:r>
              <a:rPr lang="en-US" sz="3200" dirty="0" smtClean="0"/>
              <a:t>			</a:t>
            </a:r>
            <a:r>
              <a:rPr lang="en-US" sz="3200" dirty="0" smtClean="0">
                <a:latin typeface="Consolas" panose="020B0609020204030204" pitchFamily="49" charset="0"/>
              </a:rPr>
              <a:t>2020-10-03 14:32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3500" y="4706323"/>
            <a:ext cx="2895600" cy="12618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Note the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</a:t>
            </a:r>
            <a:r>
              <a:rPr lang="en-US" sz="2400" dirty="0" smtClean="0"/>
              <a:t> when declaring a decimal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3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893218" cy="4776152"/>
          </a:xfrm>
        </p:spPr>
        <p:txBody>
          <a:bodyPr>
            <a:normAutofit/>
          </a:bodyPr>
          <a:lstStyle/>
          <a:p>
            <a:r>
              <a:rPr lang="en-US" dirty="0" smtClean="0"/>
              <a:t>Loops are just code</a:t>
            </a:r>
          </a:p>
          <a:p>
            <a:r>
              <a:rPr lang="en-US" dirty="0"/>
              <a:t>T</a:t>
            </a:r>
            <a:r>
              <a:rPr lang="en-US" dirty="0" smtClean="0"/>
              <a:t>hey can be put inside other loops</a:t>
            </a:r>
          </a:p>
          <a:p>
            <a:r>
              <a:rPr lang="en-US" dirty="0" smtClean="0"/>
              <a:t>Useful for iterating multi-dimensional arrays</a:t>
            </a:r>
            <a:r>
              <a:rPr lang="en-US" dirty="0">
                <a:latin typeface="Consolas" panose="020B0609020204030204" pitchFamily="49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55" y="3884591"/>
            <a:ext cx="7096125" cy="251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9680646" cy="4805082"/>
          </a:xfrm>
        </p:spPr>
        <p:txBody>
          <a:bodyPr/>
          <a:lstStyle/>
          <a:p>
            <a:r>
              <a:rPr lang="en-US" dirty="0" smtClean="0"/>
              <a:t>.NET provides other ways of storing data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Collections</a:t>
            </a:r>
            <a:r>
              <a:rPr lang="en-US" dirty="0" smtClean="0"/>
              <a:t> libraries provide these Classes</a:t>
            </a:r>
          </a:p>
          <a:p>
            <a:r>
              <a:rPr lang="en-US" dirty="0" smtClean="0"/>
              <a:t>Collections are defined as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generic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+mn-lt"/>
              </a:rPr>
              <a:t>which allows you to store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  <a:r>
              <a:rPr lang="en-US" dirty="0" smtClean="0">
                <a:latin typeface="+mn-lt"/>
              </a:rPr>
              <a:t> dynamically</a:t>
            </a:r>
          </a:p>
          <a:p>
            <a:r>
              <a:rPr lang="en-US" dirty="0" smtClean="0">
                <a:latin typeface="+mn-lt"/>
              </a:rPr>
              <a:t>Very high performance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using </a:t>
            </a:r>
            <a:r>
              <a:rPr lang="en-US" dirty="0" err="1" smtClean="0">
                <a:latin typeface="Consolas" panose="020B0609020204030204" pitchFamily="49" charset="0"/>
              </a:rPr>
              <a:t>System.Collections.Generic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variable = new Collection&lt;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39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952" y="1853248"/>
            <a:ext cx="12319000" cy="460913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List&lt;T&gt;</a:t>
            </a:r>
            <a:r>
              <a:rPr lang="en-US" dirty="0" smtClean="0"/>
              <a:t>								Dynamically expanding </a:t>
            </a:r>
            <a:r>
              <a:rPr lang="en-US" dirty="0"/>
              <a:t>a</a:t>
            </a:r>
            <a:r>
              <a:rPr lang="en-US" dirty="0" smtClean="0"/>
              <a:t>rray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Tkey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Tval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/>
              <a:t>	Key Value Pair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>						Maintains single unique copy of items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Queue&lt;T&gt;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/>
              <a:t>						First In, First Out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Stack&lt;T&gt;</a:t>
            </a:r>
            <a:r>
              <a:rPr lang="en-US" dirty="0" smtClean="0"/>
              <a:t>							First In, Last Out</a:t>
            </a:r>
          </a:p>
        </p:txBody>
      </p:sp>
    </p:spTree>
    <p:extLst>
      <p:ext uri="{BB962C8B-B14F-4D97-AF65-F5344CB8AC3E}">
        <p14:creationId xmlns:p14="http://schemas.microsoft.com/office/powerpoint/2010/main" val="4781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List&lt;T&gt;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740345" cy="4681711"/>
          </a:xfrm>
        </p:spPr>
        <p:txBody>
          <a:bodyPr/>
          <a:lstStyle/>
          <a:p>
            <a:r>
              <a:rPr lang="en-US" dirty="0" smtClean="0"/>
              <a:t>Normally better than Arrays</a:t>
            </a:r>
          </a:p>
          <a:p>
            <a:r>
              <a:rPr lang="en-US" dirty="0" smtClean="0"/>
              <a:t>Can expand and contract dynamically</a:t>
            </a:r>
          </a:p>
          <a:p>
            <a:r>
              <a:rPr lang="en-US" dirty="0" smtClean="0"/>
              <a:t>Items can be inserted or removed anywhere in 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var a = new List&lt;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a.Add</a:t>
            </a:r>
            <a:r>
              <a:rPr lang="en-US" dirty="0" smtClean="0">
                <a:latin typeface="Consolas" panose="020B0609020204030204" pitchFamily="49" charset="0"/>
              </a:rPr>
              <a:t>("</a:t>
            </a:r>
            <a:r>
              <a:rPr lang="en-US" dirty="0" err="1" smtClean="0">
                <a:latin typeface="Consolas" panose="020B0609020204030204" pitchFamily="49" charset="0"/>
              </a:rPr>
              <a:t>foobar</a:t>
            </a:r>
            <a:r>
              <a:rPr lang="en-US" dirty="0" smtClean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a.Add</a:t>
            </a:r>
            <a:r>
              <a:rPr lang="en-US" dirty="0" smtClean="0">
                <a:latin typeface="Consolas" panose="020B0609020204030204" pitchFamily="49" charset="0"/>
              </a:rPr>
              <a:t>("foo");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var b = a[0];			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b="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8601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Dictionary&lt;</a:t>
            </a:r>
            <a:r>
              <a:rPr lang="en-US" dirty="0" err="1" smtClean="0">
                <a:latin typeface="Consolas" panose="020B0609020204030204" pitchFamily="49" charset="0"/>
              </a:rPr>
              <a:t>Tkey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Tvalue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740345" cy="4681711"/>
          </a:xfrm>
        </p:spPr>
        <p:txBody>
          <a:bodyPr/>
          <a:lstStyle/>
          <a:p>
            <a:r>
              <a:rPr lang="en-US" dirty="0" smtClean="0"/>
              <a:t>Lookup by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Tkey</a:t>
            </a:r>
            <a:r>
              <a:rPr lang="en-US" dirty="0" smtClean="0"/>
              <a:t> and retrieve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Tvalue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Incredibly useful for all sorts of tasks</a:t>
            </a:r>
          </a:p>
          <a:p>
            <a:r>
              <a:rPr lang="en-US" dirty="0" smtClean="0"/>
              <a:t>Does not allow duplicates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var a = new Dictionary&lt;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a["jack"] = 38;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a["joe"] = 20;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var b = a["jack"];			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b=38</a:t>
            </a:r>
          </a:p>
        </p:txBody>
      </p:sp>
    </p:spTree>
    <p:extLst>
      <p:ext uri="{BB962C8B-B14F-4D97-AF65-F5344CB8AC3E}">
        <p14:creationId xmlns:p14="http://schemas.microsoft.com/office/powerpoint/2010/main" val="17436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HashSet</a:t>
            </a:r>
            <a:r>
              <a:rPr lang="en-US" dirty="0" smtClean="0">
                <a:latin typeface="Consolas" panose="020B0609020204030204" pitchFamily="49" charset="0"/>
              </a:rPr>
              <a:t>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740345" cy="4681711"/>
          </a:xfrm>
        </p:spPr>
        <p:txBody>
          <a:bodyPr>
            <a:normAutofit/>
          </a:bodyPr>
          <a:lstStyle/>
          <a:p>
            <a:r>
              <a:rPr lang="en-US" dirty="0" smtClean="0"/>
              <a:t>Stores only </a:t>
            </a:r>
            <a:r>
              <a:rPr lang="en-US" b="1" dirty="0" smtClean="0"/>
              <a:t>one</a:t>
            </a:r>
            <a:r>
              <a:rPr lang="en-US" dirty="0" smtClean="0"/>
              <a:t> copy of each item</a:t>
            </a:r>
          </a:p>
          <a:p>
            <a:r>
              <a:rPr lang="en-US" dirty="0" smtClean="0"/>
              <a:t>Good for maintaining unique lists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var a = new </a:t>
            </a:r>
            <a:r>
              <a:rPr lang="en-US" dirty="0" err="1" smtClean="0">
                <a:latin typeface="Consolas" panose="020B0609020204030204" pitchFamily="49" charset="0"/>
              </a:rPr>
              <a:t>HashSet</a:t>
            </a:r>
            <a:r>
              <a:rPr lang="en-US" dirty="0" smtClean="0"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a.Add</a:t>
            </a:r>
            <a:r>
              <a:rPr lang="en-US" dirty="0" smtClean="0">
                <a:latin typeface="Consolas" panose="020B0609020204030204" pitchFamily="49" charset="0"/>
              </a:rPr>
              <a:t>("jack");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a.Add</a:t>
            </a:r>
            <a:r>
              <a:rPr lang="en-US" dirty="0" smtClean="0">
                <a:latin typeface="Consolas" panose="020B0609020204030204" pitchFamily="49" charset="0"/>
              </a:rPr>
              <a:t>("joe");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a.Add</a:t>
            </a:r>
            <a:r>
              <a:rPr lang="en-US" dirty="0">
                <a:latin typeface="Consolas" panose="020B0609020204030204" pitchFamily="49" charset="0"/>
              </a:rPr>
              <a:t>("jack");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var b = </a:t>
            </a:r>
            <a:r>
              <a:rPr lang="en-US" dirty="0" err="1" smtClean="0">
                <a:latin typeface="Consolas" panose="020B0609020204030204" pitchFamily="49" charset="0"/>
              </a:rPr>
              <a:t>a.Count</a:t>
            </a:r>
            <a:r>
              <a:rPr lang="en-US" dirty="0" smtClean="0">
                <a:latin typeface="Consolas" panose="020B0609020204030204" pitchFamily="49" charset="0"/>
              </a:rPr>
              <a:t>;			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b=2</a:t>
            </a:r>
          </a:p>
        </p:txBody>
      </p:sp>
    </p:spTree>
    <p:extLst>
      <p:ext uri="{BB962C8B-B14F-4D97-AF65-F5344CB8AC3E}">
        <p14:creationId xmlns:p14="http://schemas.microsoft.com/office/powerpoint/2010/main" val="4678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Queue&lt;T&gt;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853248"/>
            <a:ext cx="11545889" cy="4681711"/>
          </a:xfrm>
        </p:spPr>
        <p:txBody>
          <a:bodyPr>
            <a:normAutofit/>
          </a:bodyPr>
          <a:lstStyle/>
          <a:p>
            <a:r>
              <a:rPr lang="en-US" dirty="0" smtClean="0"/>
              <a:t>Stores and accesses data in the order it was entered</a:t>
            </a:r>
          </a:p>
          <a:p>
            <a:r>
              <a:rPr lang="en-US" dirty="0" smtClean="0"/>
              <a:t>Can’t access items individually</a:t>
            </a:r>
          </a:p>
          <a:p>
            <a:r>
              <a:rPr lang="en-US" dirty="0" smtClean="0"/>
              <a:t>Good for items of work that must be accomplished in order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Enqueue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3200" dirty="0" smtClean="0"/>
              <a:t>	Add an item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Dequeue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3200" dirty="0" smtClean="0"/>
              <a:t>	Remove the next item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Peek()</a:t>
            </a:r>
            <a:r>
              <a:rPr lang="en-US" sz="3200" dirty="0" smtClean="0"/>
              <a:t>			Get next item </a:t>
            </a:r>
            <a:r>
              <a:rPr lang="en-US" sz="3200" b="1" dirty="0" smtClean="0"/>
              <a:t>without</a:t>
            </a:r>
            <a:r>
              <a:rPr lang="en-US" sz="3200" dirty="0" smtClean="0"/>
              <a:t> removing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Queue&lt;T&gt;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var a = new Queue&lt;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a.Enqueue</a:t>
            </a:r>
            <a:r>
              <a:rPr lang="en-US" dirty="0" smtClean="0">
                <a:latin typeface="Consolas" panose="020B0609020204030204" pitchFamily="49" charset="0"/>
              </a:rPr>
              <a:t>("first</a:t>
            </a:r>
            <a:r>
              <a:rPr lang="en-US" dirty="0">
                <a:latin typeface="Consolas" panose="020B0609020204030204" pitchFamily="49" charset="0"/>
              </a:rPr>
              <a:t>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a.Enqueue</a:t>
            </a:r>
            <a:r>
              <a:rPr lang="en-US" dirty="0" smtClean="0">
                <a:latin typeface="Consolas" panose="020B0609020204030204" pitchFamily="49" charset="0"/>
              </a:rPr>
              <a:t>("second</a:t>
            </a:r>
            <a:r>
              <a:rPr lang="en-US" dirty="0">
                <a:latin typeface="Consolas" panose="020B0609020204030204" pitchFamily="49" charset="0"/>
              </a:rPr>
              <a:t>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a.Enqueue</a:t>
            </a:r>
            <a:r>
              <a:rPr lang="en-US" dirty="0" smtClean="0">
                <a:latin typeface="Consolas" panose="020B0609020204030204" pitchFamily="49" charset="0"/>
              </a:rPr>
              <a:t>("third</a:t>
            </a:r>
            <a:r>
              <a:rPr lang="en-US" dirty="0">
                <a:latin typeface="Consolas" panose="020B0609020204030204" pitchFamily="49" charset="0"/>
              </a:rPr>
              <a:t>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var b = </a:t>
            </a:r>
            <a:r>
              <a:rPr lang="en-US" dirty="0" err="1" smtClean="0">
                <a:latin typeface="Consolas" panose="020B0609020204030204" pitchFamily="49" charset="0"/>
              </a:rPr>
              <a:t>a.Dequeue</a:t>
            </a:r>
            <a:r>
              <a:rPr lang="en-US" dirty="0" smtClean="0">
                <a:latin typeface="Consolas" panose="020B0609020204030204" pitchFamily="49" charset="0"/>
              </a:rPr>
              <a:t>();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 = "first"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c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</a:rPr>
              <a:t>a.Peek</a:t>
            </a:r>
            <a:r>
              <a:rPr lang="en-US" dirty="0" smtClean="0">
                <a:latin typeface="Consolas" panose="020B0609020204030204" pitchFamily="49" charset="0"/>
              </a:rPr>
              <a:t>();		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 = "second"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Cube 3"/>
          <p:cNvSpPr/>
          <p:nvPr/>
        </p:nvSpPr>
        <p:spPr>
          <a:xfrm flipH="1" flipV="1">
            <a:off x="9858375" y="1705908"/>
            <a:ext cx="1816100" cy="4889500"/>
          </a:xfrm>
          <a:prstGeom prst="cub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0138905" y="5353050"/>
            <a:ext cx="1255040" cy="1147108"/>
          </a:xfrm>
          <a:prstGeom prst="cube">
            <a:avLst>
              <a:gd name="adj" fmla="val 30812"/>
            </a:avLst>
          </a:prstGeom>
          <a:solidFill>
            <a:srgbClr val="2F2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first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10138905" y="4476750"/>
            <a:ext cx="1255040" cy="1147108"/>
          </a:xfrm>
          <a:prstGeom prst="cube">
            <a:avLst>
              <a:gd name="adj" fmla="val 30812"/>
            </a:avLst>
          </a:prstGeom>
          <a:solidFill>
            <a:srgbClr val="2F2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second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10138905" y="3577104"/>
            <a:ext cx="1255040" cy="1147108"/>
          </a:xfrm>
          <a:prstGeom prst="cube">
            <a:avLst>
              <a:gd name="adj" fmla="val 30812"/>
            </a:avLst>
          </a:prstGeom>
          <a:solidFill>
            <a:srgbClr val="2F2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third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9858375" y="1705908"/>
            <a:ext cx="1816100" cy="4889500"/>
          </a:xfrm>
          <a:prstGeom prst="cub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00091 0.12824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41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1.875E-6 0.13125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Stack&lt;T&gt;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983913" cy="4681711"/>
          </a:xfrm>
        </p:spPr>
        <p:txBody>
          <a:bodyPr>
            <a:normAutofit/>
          </a:bodyPr>
          <a:lstStyle/>
          <a:p>
            <a:r>
              <a:rPr lang="en-US" dirty="0" smtClean="0"/>
              <a:t>Stores and accesses data in the reverse order it was entered</a:t>
            </a:r>
          </a:p>
          <a:p>
            <a:r>
              <a:rPr lang="en-US" dirty="0" smtClean="0"/>
              <a:t>Can’t access items individually</a:t>
            </a:r>
          </a:p>
          <a:p>
            <a:r>
              <a:rPr lang="en-US" dirty="0" smtClean="0"/>
              <a:t>Useful for parsing text and places where order is important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Push()</a:t>
            </a:r>
            <a:r>
              <a:rPr lang="en-US" sz="3200" dirty="0" smtClean="0"/>
              <a:t>		Add an item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Pop()</a:t>
            </a:r>
            <a:r>
              <a:rPr lang="en-US" sz="3200" dirty="0" smtClean="0"/>
              <a:t>		Remove the top item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Peek()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3200" dirty="0" smtClean="0"/>
              <a:t>	Look at the top item </a:t>
            </a:r>
            <a:r>
              <a:rPr lang="en-US" sz="3200" b="1" dirty="0" smtClean="0"/>
              <a:t>without</a:t>
            </a:r>
            <a:r>
              <a:rPr lang="en-US" sz="3200" dirty="0" smtClean="0"/>
              <a:t> removing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Stack&lt;T&gt;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6972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var a = new Stack&lt;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a.Push</a:t>
            </a:r>
            <a:r>
              <a:rPr lang="en-US" dirty="0">
                <a:latin typeface="Consolas" panose="020B0609020204030204" pitchFamily="49" charset="0"/>
              </a:rPr>
              <a:t>("first");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a.Push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smtClean="0">
                <a:latin typeface="Consolas" panose="020B0609020204030204" pitchFamily="49" charset="0"/>
              </a:rPr>
              <a:t>second</a:t>
            </a:r>
            <a:r>
              <a:rPr lang="en-US" dirty="0">
                <a:latin typeface="Consolas" panose="020B0609020204030204" pitchFamily="49" charset="0"/>
              </a:rPr>
              <a:t>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a.Push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smtClean="0">
                <a:latin typeface="Consolas" panose="020B0609020204030204" pitchFamily="49" charset="0"/>
              </a:rPr>
              <a:t>third</a:t>
            </a:r>
            <a:r>
              <a:rPr lang="en-US" dirty="0">
                <a:latin typeface="Consolas" panose="020B0609020204030204" pitchFamily="49" charset="0"/>
              </a:rPr>
              <a:t>");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a.Pop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var b = </a:t>
            </a:r>
            <a:r>
              <a:rPr lang="en-US" dirty="0" err="1" smtClean="0">
                <a:latin typeface="Consolas" panose="020B0609020204030204" pitchFamily="49" charset="0"/>
              </a:rPr>
              <a:t>a.Pop</a:t>
            </a:r>
            <a:r>
              <a:rPr lang="en-US" dirty="0" smtClean="0">
                <a:latin typeface="Consolas" panose="020B0609020204030204" pitchFamily="49" charset="0"/>
              </a:rPr>
              <a:t>();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 = "second"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c = </a:t>
            </a:r>
            <a:r>
              <a:rPr lang="en-US" dirty="0" err="1" smtClean="0">
                <a:latin typeface="Consolas" panose="020B0609020204030204" pitchFamily="49" charset="0"/>
              </a:rPr>
              <a:t>a.Peek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 = "first"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Cube 6"/>
          <p:cNvSpPr/>
          <p:nvPr/>
        </p:nvSpPr>
        <p:spPr>
          <a:xfrm flipH="1" flipV="1">
            <a:off x="9858375" y="1705908"/>
            <a:ext cx="1816100" cy="4889500"/>
          </a:xfrm>
          <a:prstGeom prst="cub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10138905" y="5353050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first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0138905" y="4476750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second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" name="Cube 10"/>
          <p:cNvSpPr/>
          <p:nvPr/>
        </p:nvSpPr>
        <p:spPr>
          <a:xfrm>
            <a:off x="10138905" y="3577104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</a:rPr>
              <a:t>third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9858375" y="1705908"/>
            <a:ext cx="1816100" cy="4889500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35475"/>
            <a:ext cx="10565227" cy="4805082"/>
          </a:xfrm>
        </p:spPr>
        <p:txBody>
          <a:bodyPr>
            <a:noAutofit/>
          </a:bodyPr>
          <a:lstStyle/>
          <a:p>
            <a:r>
              <a:rPr lang="en-US" dirty="0"/>
              <a:t>Variable names can contain </a:t>
            </a:r>
          </a:p>
          <a:p>
            <a:pPr lvl="1"/>
            <a:r>
              <a:rPr lang="en-US" dirty="0"/>
              <a:t>Letters</a:t>
            </a:r>
          </a:p>
          <a:p>
            <a:pPr lvl="1"/>
            <a:r>
              <a:rPr lang="en-US" dirty="0"/>
              <a:t>Numbers</a:t>
            </a:r>
          </a:p>
          <a:p>
            <a:pPr lvl="1"/>
            <a:r>
              <a:rPr lang="en-US" dirty="0" smtClean="0"/>
              <a:t>Underscores</a:t>
            </a:r>
          </a:p>
          <a:p>
            <a:r>
              <a:rPr lang="en-US" dirty="0" smtClean="0"/>
              <a:t>Must start with a </a:t>
            </a:r>
            <a:r>
              <a:rPr lang="en-US" dirty="0"/>
              <a:t>letter or </a:t>
            </a:r>
            <a:r>
              <a:rPr lang="en-US" dirty="0" smtClean="0"/>
              <a:t>underscore</a:t>
            </a:r>
          </a:p>
          <a:p>
            <a:r>
              <a:rPr lang="en-US" dirty="0" smtClean="0"/>
              <a:t>Descriptive of their purpose</a:t>
            </a:r>
          </a:p>
          <a:p>
            <a:r>
              <a:rPr lang="en-US" dirty="0" smtClean="0"/>
              <a:t>Keep names concise</a:t>
            </a:r>
          </a:p>
          <a:p>
            <a:r>
              <a:rPr lang="en-US" dirty="0" smtClean="0"/>
              <a:t>Cannot contain spaces or special characters</a:t>
            </a:r>
          </a:p>
        </p:txBody>
      </p:sp>
    </p:spTree>
    <p:extLst>
      <p:ext uri="{BB962C8B-B14F-4D97-AF65-F5344CB8AC3E}">
        <p14:creationId xmlns:p14="http://schemas.microsoft.com/office/powerpoint/2010/main" val="50957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Tree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6469049" cy="4667196"/>
          </a:xfrm>
        </p:spPr>
        <p:txBody>
          <a:bodyPr>
            <a:normAutofit/>
          </a:bodyPr>
          <a:lstStyle/>
          <a:p>
            <a:r>
              <a:rPr lang="en-US" dirty="0" smtClean="0"/>
              <a:t>Trees are used for storing hierarchical data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Made up of Nodes that each</a:t>
            </a:r>
          </a:p>
          <a:p>
            <a:pPr lvl="1"/>
            <a:r>
              <a:rPr lang="en-US" dirty="0" smtClean="0"/>
              <a:t>Have properties</a:t>
            </a:r>
          </a:p>
          <a:p>
            <a:pPr lvl="1"/>
            <a:r>
              <a:rPr lang="en-US" dirty="0" smtClean="0"/>
              <a:t>Contain a list of other nodes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.NET does not have a default implementation</a:t>
            </a:r>
          </a:p>
          <a:p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8568911" y="1748340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Jack</a:t>
            </a:r>
            <a:endParaRPr lang="en-US" sz="2400" dirty="0"/>
          </a:p>
        </p:txBody>
      </p:sp>
      <p:sp>
        <p:nvSpPr>
          <p:cNvPr id="5" name="Flowchart: Process 4"/>
          <p:cNvSpPr/>
          <p:nvPr/>
        </p:nvSpPr>
        <p:spPr>
          <a:xfrm>
            <a:off x="9330601" y="2321502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Susan</a:t>
            </a:r>
            <a:endParaRPr lang="en-US" sz="2400" dirty="0"/>
          </a:p>
        </p:txBody>
      </p:sp>
      <p:sp>
        <p:nvSpPr>
          <p:cNvPr id="6" name="Flowchart: Process 5"/>
          <p:cNvSpPr/>
          <p:nvPr/>
        </p:nvSpPr>
        <p:spPr>
          <a:xfrm>
            <a:off x="9330602" y="2890192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Adam</a:t>
            </a:r>
            <a:endParaRPr lang="en-US" sz="2400" dirty="0"/>
          </a:p>
        </p:txBody>
      </p:sp>
      <p:sp>
        <p:nvSpPr>
          <p:cNvPr id="7" name="Flowchart: Process 6"/>
          <p:cNvSpPr/>
          <p:nvPr/>
        </p:nvSpPr>
        <p:spPr>
          <a:xfrm>
            <a:off x="8568912" y="3459856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Sara</a:t>
            </a:r>
            <a:endParaRPr lang="en-US" sz="2400" dirty="0"/>
          </a:p>
        </p:txBody>
      </p:sp>
      <p:sp>
        <p:nvSpPr>
          <p:cNvPr id="8" name="Flowchart: Process 7"/>
          <p:cNvSpPr/>
          <p:nvPr/>
        </p:nvSpPr>
        <p:spPr>
          <a:xfrm>
            <a:off x="8568912" y="4025546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Nicole</a:t>
            </a:r>
            <a:endParaRPr lang="en-US" sz="2400" dirty="0"/>
          </a:p>
        </p:txBody>
      </p:sp>
      <p:sp>
        <p:nvSpPr>
          <p:cNvPr id="9" name="Flowchart: Process 8"/>
          <p:cNvSpPr/>
          <p:nvPr/>
        </p:nvSpPr>
        <p:spPr>
          <a:xfrm>
            <a:off x="9330601" y="4548879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Mike</a:t>
            </a:r>
            <a:endParaRPr lang="en-US" sz="2400" dirty="0"/>
          </a:p>
        </p:txBody>
      </p:sp>
      <p:sp>
        <p:nvSpPr>
          <p:cNvPr id="10" name="Flowchart: Process 9"/>
          <p:cNvSpPr/>
          <p:nvPr/>
        </p:nvSpPr>
        <p:spPr>
          <a:xfrm>
            <a:off x="10259826" y="5067530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Lucy</a:t>
            </a:r>
            <a:endParaRPr lang="en-US" sz="2400" dirty="0"/>
          </a:p>
        </p:txBody>
      </p:sp>
      <p:sp>
        <p:nvSpPr>
          <p:cNvPr id="11" name="Flowchart: Process 10"/>
          <p:cNvSpPr/>
          <p:nvPr/>
        </p:nvSpPr>
        <p:spPr>
          <a:xfrm>
            <a:off x="10259826" y="5574997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Carly</a:t>
            </a:r>
            <a:endParaRPr lang="en-US" sz="2400" dirty="0"/>
          </a:p>
        </p:txBody>
      </p:sp>
      <p:sp>
        <p:nvSpPr>
          <p:cNvPr id="12" name="Flowchart: Process 11"/>
          <p:cNvSpPr/>
          <p:nvPr/>
        </p:nvSpPr>
        <p:spPr>
          <a:xfrm>
            <a:off x="10259825" y="6100812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Kate</a:t>
            </a:r>
            <a:endParaRPr lang="en-US" sz="2400" dirty="0"/>
          </a:p>
        </p:txBody>
      </p:sp>
      <p:sp>
        <p:nvSpPr>
          <p:cNvPr id="13" name="Flowchart: Process 12"/>
          <p:cNvSpPr/>
          <p:nvPr/>
        </p:nvSpPr>
        <p:spPr>
          <a:xfrm>
            <a:off x="7710054" y="1184060"/>
            <a:ext cx="1300183" cy="41963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Smith</a:t>
            </a:r>
            <a:endParaRPr lang="en-US" sz="2400" dirty="0"/>
          </a:p>
        </p:txBody>
      </p:sp>
      <p:cxnSp>
        <p:nvCxnSpPr>
          <p:cNvPr id="30" name="Elbow Connector 29"/>
          <p:cNvCxnSpPr>
            <a:stCxn id="13" idx="2"/>
            <a:endCxn id="4" idx="1"/>
          </p:cNvCxnSpPr>
          <p:nvPr/>
        </p:nvCxnSpPr>
        <p:spPr>
          <a:xfrm rot="16200000" flipH="1">
            <a:off x="8287296" y="1676541"/>
            <a:ext cx="354464" cy="208765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3" idx="2"/>
            <a:endCxn id="7" idx="1"/>
          </p:cNvCxnSpPr>
          <p:nvPr/>
        </p:nvCxnSpPr>
        <p:spPr>
          <a:xfrm rot="16200000" flipH="1">
            <a:off x="7431539" y="2532299"/>
            <a:ext cx="2065980" cy="208766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8" idx="1"/>
          </p:cNvCxnSpPr>
          <p:nvPr/>
        </p:nvCxnSpPr>
        <p:spPr>
          <a:xfrm rot="16200000" flipH="1">
            <a:off x="7148694" y="2815144"/>
            <a:ext cx="2631670" cy="208766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5" idx="1"/>
          </p:cNvCxnSpPr>
          <p:nvPr/>
        </p:nvCxnSpPr>
        <p:spPr>
          <a:xfrm rot="16200000" flipH="1">
            <a:off x="9093129" y="2293846"/>
            <a:ext cx="363346" cy="111598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4" idx="2"/>
            <a:endCxn id="6" idx="1"/>
          </p:cNvCxnSpPr>
          <p:nvPr/>
        </p:nvCxnSpPr>
        <p:spPr>
          <a:xfrm rot="16200000" flipH="1">
            <a:off x="8808784" y="2578190"/>
            <a:ext cx="932036" cy="111599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8" idx="2"/>
            <a:endCxn id="9" idx="1"/>
          </p:cNvCxnSpPr>
          <p:nvPr/>
        </p:nvCxnSpPr>
        <p:spPr>
          <a:xfrm rot="16200000" flipH="1">
            <a:off x="9118044" y="4546137"/>
            <a:ext cx="313517" cy="111597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2"/>
            <a:endCxn id="10" idx="1"/>
          </p:cNvCxnSpPr>
          <p:nvPr/>
        </p:nvCxnSpPr>
        <p:spPr>
          <a:xfrm rot="16200000" flipH="1">
            <a:off x="9965842" y="4983361"/>
            <a:ext cx="308835" cy="279133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11" idx="1"/>
          </p:cNvCxnSpPr>
          <p:nvPr/>
        </p:nvCxnSpPr>
        <p:spPr>
          <a:xfrm rot="16200000" flipH="1">
            <a:off x="9712108" y="5237095"/>
            <a:ext cx="816302" cy="279133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9" idx="2"/>
            <a:endCxn id="12" idx="1"/>
          </p:cNvCxnSpPr>
          <p:nvPr/>
        </p:nvCxnSpPr>
        <p:spPr>
          <a:xfrm rot="16200000" flipH="1">
            <a:off x="9449201" y="5500003"/>
            <a:ext cx="1342117" cy="279132"/>
          </a:xfrm>
          <a:prstGeom prst="bentConnector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System.Linq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9869489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The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System.Linq</a:t>
            </a:r>
            <a:r>
              <a:rPr lang="en-US" dirty="0" smtClean="0"/>
              <a:t>  library provides query functionality for Collections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Linq</a:t>
            </a:r>
            <a:r>
              <a:rPr lang="en-US" dirty="0" smtClean="0"/>
              <a:t> queries are accessed using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Lambda</a:t>
            </a:r>
            <a:r>
              <a:rPr lang="en-US" dirty="0" smtClean="0"/>
              <a:t> functions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Lambdas</a:t>
            </a:r>
            <a:r>
              <a:rPr lang="en-US" dirty="0" smtClean="0"/>
              <a:t> are special Methods that take code as their 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10829925" cy="279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System.Linq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5541" y="2554712"/>
            <a:ext cx="8818778" cy="26848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5541" y="2823196"/>
            <a:ext cx="8818778" cy="3181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541" y="3118878"/>
            <a:ext cx="8818778" cy="3181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5541" y="3427589"/>
            <a:ext cx="8818778" cy="3181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5541" y="3745733"/>
            <a:ext cx="8818778" cy="3181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5541" y="4069261"/>
            <a:ext cx="8818778" cy="31814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5542" y="4912557"/>
            <a:ext cx="1103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System.Collections.Generic.IEnumerable`1[</a:t>
            </a:r>
            <a:r>
              <a:rPr lang="en-US" sz="2400" dirty="0" err="1" smtClean="0">
                <a:latin typeface="Consolas" panose="020B0609020204030204" pitchFamily="49" charset="0"/>
              </a:rPr>
              <a:t>TSource</a:t>
            </a:r>
            <a:r>
              <a:rPr lang="en-US" sz="2400" dirty="0" smtClean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source</a:t>
            </a:r>
            <a:r>
              <a:rPr lang="en-US" sz="2400" dirty="0" smtClean="0">
                <a:latin typeface="Consolas" panose="020B0609020204030204" pitchFamily="49" charset="0"/>
              </a:rPr>
              <a:t>	  System.Collections.Generic.IEnumerable`1[</a:t>
            </a:r>
            <a:r>
              <a:rPr lang="en-US" sz="2400" dirty="0" err="1" smtClean="0">
                <a:latin typeface="Consolas" panose="020B0609020204030204" pitchFamily="49" charset="0"/>
              </a:rPr>
              <a:t>TSource</a:t>
            </a:r>
            <a:r>
              <a:rPr lang="en-US" sz="2400" dirty="0" smtClean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predicate</a:t>
            </a:r>
            <a:r>
              <a:rPr lang="en-US" sz="2400" dirty="0" smtClean="0">
                <a:latin typeface="Consolas" panose="020B0609020204030204" pitchFamily="49" charset="0"/>
              </a:rPr>
              <a:t> System.Func`2[</a:t>
            </a:r>
            <a:r>
              <a:rPr lang="en-US" sz="2400" dirty="0" err="1" smtClean="0">
                <a:latin typeface="Consolas" panose="020B0609020204030204" pitchFamily="49" charset="0"/>
              </a:rPr>
              <a:t>TSource,System.Boolean</a:t>
            </a:r>
            <a:r>
              <a:rPr lang="en-US" sz="2400" dirty="0" smtClean="0">
                <a:latin typeface="Consolas" panose="020B0609020204030204" pitchFamily="49" charset="0"/>
              </a:rPr>
              <a:t>]	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5541" y="4912556"/>
            <a:ext cx="1103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sz="2400" dirty="0" smtClean="0">
                <a:latin typeface="Consolas" panose="020B0609020204030204" pitchFamily="49" charset="0"/>
              </a:rPr>
              <a:t> Int32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source</a:t>
            </a:r>
            <a:r>
              <a:rPr lang="en-US" sz="2400" dirty="0" smtClean="0">
                <a:latin typeface="Consolas" panose="020B0609020204030204" pitchFamily="49" charset="0"/>
              </a:rPr>
              <a:t>	  System.Collections.Generic.IEnumerable`1[</a:t>
            </a:r>
            <a:r>
              <a:rPr lang="en-US" sz="2400" dirty="0" err="1" smtClean="0">
                <a:latin typeface="Consolas" panose="020B0609020204030204" pitchFamily="49" charset="0"/>
              </a:rPr>
              <a:t>TSource</a:t>
            </a:r>
            <a:r>
              <a:rPr lang="en-US" sz="2400" dirty="0" smtClean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selector	</a:t>
            </a:r>
            <a:r>
              <a:rPr lang="en-US" sz="2400" dirty="0" smtClean="0">
                <a:latin typeface="Consolas" panose="020B0609020204030204" pitchFamily="49" charset="0"/>
              </a:rPr>
              <a:t>  System.Func`2[TSource,System.Int32]	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3" grpId="1"/>
      <p:bldP spid="18" grpId="0"/>
      <p:bldP spid="18" grpId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System.Linq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9963150" cy="4619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617004" y="3657600"/>
            <a:ext cx="3712553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If you need extra logic just wrap your </a:t>
            </a:r>
            <a:r>
              <a:rPr lang="en-US" sz="2400" dirty="0"/>
              <a:t>L</a:t>
            </a:r>
            <a:r>
              <a:rPr lang="en-US" sz="2400" dirty="0" smtClean="0"/>
              <a:t>ambda in curly braces 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}</a:t>
            </a:r>
            <a:endParaRPr lang="en-US" sz="24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3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3" y="1924728"/>
            <a:ext cx="10326688" cy="4756291"/>
          </a:xfrm>
        </p:spPr>
        <p:txBody>
          <a:bodyPr>
            <a:noAutofit/>
          </a:bodyPr>
          <a:lstStyle/>
          <a:p>
            <a:r>
              <a:rPr lang="en-US" dirty="0" smtClean="0"/>
              <a:t>Update Lesson 4 to use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Instead of entering a fixed size, keep accepting values until 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en-US" dirty="0" smtClean="0"/>
              <a:t> is entered</a:t>
            </a:r>
          </a:p>
          <a:p>
            <a:endParaRPr lang="en-US" dirty="0"/>
          </a:p>
          <a:p>
            <a:r>
              <a:rPr lang="en-US" dirty="0" smtClean="0"/>
              <a:t>Spends some time in the </a:t>
            </a:r>
            <a:r>
              <a:rPr lang="en-US" dirty="0" err="1" smtClean="0"/>
              <a:t>C.R.A.P.e</a:t>
            </a:r>
            <a:r>
              <a:rPr lang="en-US" dirty="0" smtClean="0"/>
              <a:t>. Class Reference</a:t>
            </a:r>
          </a:p>
          <a:p>
            <a:pPr lvl="1"/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System.Collections.Generic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System.Linq.Queryable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126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5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79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924728"/>
            <a:ext cx="5546870" cy="4195481"/>
          </a:xfrm>
        </p:spPr>
        <p:txBody>
          <a:bodyPr/>
          <a:lstStyle/>
          <a:p>
            <a:r>
              <a:rPr lang="en-US" dirty="0" smtClean="0"/>
              <a:t>Concatenating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  <a:r>
              <a:rPr lang="en-US" dirty="0" smtClean="0"/>
              <a:t> can cause performance issues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System.Text.StringBuilder</a:t>
            </a:r>
            <a:r>
              <a:rPr lang="en-US" dirty="0" smtClean="0"/>
              <a:t> provides better performance and memory utilization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924728"/>
            <a:ext cx="5838825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9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String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8522" y="1724694"/>
            <a:ext cx="5321129" cy="576262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Concatenation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99464" y="1724694"/>
            <a:ext cx="5881254" cy="576262"/>
          </a:xfrm>
        </p:spPr>
        <p:txBody>
          <a:bodyPr/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7240" b="8170"/>
          <a:stretch/>
        </p:blipFill>
        <p:spPr>
          <a:xfrm>
            <a:off x="178522" y="2352708"/>
            <a:ext cx="5562600" cy="1350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27" b="65083"/>
          <a:stretch/>
        </p:blipFill>
        <p:spPr>
          <a:xfrm>
            <a:off x="6099464" y="2352708"/>
            <a:ext cx="5562600" cy="1350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8522" y="4005763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 </a:t>
            </a:r>
            <a:r>
              <a:rPr lang="en-US" sz="2400" dirty="0" smtClean="0">
                <a:latin typeface="Consolas" panose="020B0609020204030204" pitchFamily="49" charset="0"/>
              </a:rPr>
              <a:t>488,890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 44 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 61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9464" y="4005763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latin typeface="Consolas" panose="020B0609020204030204" pitchFamily="49" charset="0"/>
              </a:rPr>
              <a:t>488,890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21 milliseconds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14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3453"/>
          <a:stretch/>
        </p:blipFill>
        <p:spPr>
          <a:xfrm>
            <a:off x="3069030" y="2795193"/>
            <a:ext cx="972745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688"/>
          <a:stretch/>
        </p:blipFill>
        <p:spPr>
          <a:xfrm>
            <a:off x="8996221" y="2816979"/>
            <a:ext cx="970104" cy="390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8522" y="5448201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 </a:t>
            </a:r>
            <a:r>
              <a:rPr lang="en-US" sz="2400" dirty="0" smtClean="0">
                <a:latin typeface="Consolas" panose="020B0609020204030204" pitchFamily="49" charset="0"/>
              </a:rPr>
              <a:t>2,888,890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Elapsed Time:   36 minutes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 107 MB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9464" y="5448201"/>
            <a:ext cx="5562600" cy="1280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Length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latin typeface="Consolas" panose="020B0609020204030204" pitchFamily="49" charset="0"/>
              </a:rPr>
              <a:t>2,888,890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Elapsed Time:  114 milliseconds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Peak Memory:   25 MB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31709"/>
            <a:ext cx="11375843" cy="54385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Determine list of allowable characters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r>
              <a:rPr lang="en-US" dirty="0" smtClean="0">
                <a:latin typeface="Consolas" panose="020B0609020204030204" pitchFamily="49" charset="0"/>
              </a:rPr>
              <a:t> character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randomly assign another character and store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//Ensure no duplications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r>
              <a:rPr lang="en-US" dirty="0" smtClean="0">
                <a:latin typeface="Consolas" panose="020B0609020204030204" pitchFamily="49" charset="0"/>
              </a:rPr>
              <a:t> character in message to encrypt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lookup substitution character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write sub character to output</a:t>
            </a:r>
          </a:p>
        </p:txBody>
      </p:sp>
    </p:spTree>
    <p:extLst>
      <p:ext uri="{BB962C8B-B14F-4D97-AF65-F5344CB8AC3E}">
        <p14:creationId xmlns:p14="http://schemas.microsoft.com/office/powerpoint/2010/main" val="32860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590550"/>
            <a:ext cx="11896725" cy="567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6670" y="1206735"/>
            <a:ext cx="9982244" cy="3333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670" y="1540042"/>
            <a:ext cx="9982244" cy="39463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6670" y="1988852"/>
            <a:ext cx="10944770" cy="39463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614" y="2351035"/>
            <a:ext cx="10944770" cy="73867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6670" y="3059662"/>
            <a:ext cx="10944770" cy="91557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670" y="5416317"/>
            <a:ext cx="10944770" cy="54172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99592" y="3927404"/>
            <a:ext cx="5012450" cy="72400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6605" y="4651407"/>
            <a:ext cx="5012450" cy="83769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58150" y="3615753"/>
            <a:ext cx="6096000" cy="1815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Determine list of </a:t>
            </a:r>
            <a:r>
              <a:rPr lang="en-US" sz="2800" dirty="0" smtClean="0">
                <a:latin typeface="Consolas" panose="020B0609020204030204" pitchFamily="49" charset="0"/>
              </a:rPr>
              <a:t>characters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foreach</a:t>
            </a:r>
            <a:r>
              <a:rPr lang="en-US" sz="2800" dirty="0">
                <a:latin typeface="Consolas" panose="020B0609020204030204" pitchFamily="49" charset="0"/>
              </a:rPr>
              <a:t> character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randomly assign </a:t>
            </a:r>
            <a:r>
              <a:rPr lang="en-US" sz="2800" dirty="0" smtClean="0">
                <a:latin typeface="Consolas" panose="020B0609020204030204" pitchFamily="49" charset="0"/>
              </a:rPr>
              <a:t>and </a:t>
            </a:r>
            <a:r>
              <a:rPr lang="en-US" sz="2800" dirty="0">
                <a:latin typeface="Consolas" panose="020B0609020204030204" pitchFamily="49" charset="0"/>
              </a:rPr>
              <a:t>store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//Ensure no duplications</a:t>
            </a:r>
          </a:p>
        </p:txBody>
      </p:sp>
    </p:spTree>
    <p:extLst>
      <p:ext uri="{BB962C8B-B14F-4D97-AF65-F5344CB8AC3E}">
        <p14:creationId xmlns:p14="http://schemas.microsoft.com/office/powerpoint/2010/main" val="17333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47857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string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myString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greeting</a:t>
            </a:r>
            <a:r>
              <a:rPr lang="en-US" dirty="0" smtClean="0">
                <a:latin typeface="Consolas" panose="020B0609020204030204" pitchFamily="49" charset="0"/>
              </a:rPr>
              <a:t> = "hi my name is Jack!";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int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myInteger</a:t>
            </a:r>
            <a:r>
              <a:rPr lang="en-US" dirty="0" smtClean="0">
                <a:latin typeface="Consolas" panose="020B0609020204030204" pitchFamily="49" charset="0"/>
              </a:rPr>
              <a:t> = 5123;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DateTime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dtNow</a:t>
            </a:r>
            <a:r>
              <a:rPr lang="en-US" dirty="0" smtClean="0">
                <a:latin typeface="Consolas" panose="020B0609020204030204" pitchFamily="49" charset="0"/>
              </a:rPr>
              <a:t> = DateTime.Now;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var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lineNum</a:t>
            </a:r>
            <a:r>
              <a:rPr lang="en-US" dirty="0" smtClean="0">
                <a:latin typeface="Consolas" panose="020B0609020204030204" pitchFamily="49" charset="0"/>
              </a:rPr>
              <a:t> = GetCurrentLineNum();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type variableName = value;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88786" y="452718"/>
            <a:ext cx="2961067" cy="107721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/>
              <a:t>Variable</a:t>
            </a:r>
          </a:p>
          <a:p>
            <a:r>
              <a:rPr lang="en-US" sz="3200" dirty="0" smtClean="0"/>
              <a:t>Stores </a:t>
            </a:r>
            <a:r>
              <a:rPr lang="en-US" sz="3200" dirty="0"/>
              <a:t>a value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437890" y="5188390"/>
            <a:ext cx="2492869" cy="855057"/>
          </a:xfrm>
          <a:prstGeom prst="wedgeRectCallout">
            <a:avLst>
              <a:gd name="adj1" fmla="val -82206"/>
              <a:gd name="adj2" fmla="val -10613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Methods can return a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86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3955" y="3290754"/>
            <a:ext cx="7997780" cy="3457776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4" y="283134"/>
            <a:ext cx="11553825" cy="2943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608"/>
          <a:stretch/>
        </p:blipFill>
        <p:spPr>
          <a:xfrm>
            <a:off x="3359818" y="3358415"/>
            <a:ext cx="6207694" cy="33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" y="211304"/>
            <a:ext cx="9417977" cy="5275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1916" y="1870449"/>
            <a:ext cx="8990842" cy="80537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916" y="2873052"/>
            <a:ext cx="8990842" cy="746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16" y="3619500"/>
            <a:ext cx="8990842" cy="56748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699" y="4298951"/>
            <a:ext cx="8990842" cy="69183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1916" y="4990787"/>
            <a:ext cx="8990842" cy="41455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39276" y="4713503"/>
            <a:ext cx="4639666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All:     </a:t>
            </a:r>
            <a:r>
              <a:rPr lang="en-US" sz="2400" dirty="0" smtClean="0">
                <a:latin typeface="Consolas" panose="020B0609020204030204" pitchFamily="49" charset="0"/>
              </a:rPr>
              <a:t>	  </a:t>
            </a:r>
            <a:r>
              <a:rPr lang="en-US" sz="2400" b="1" dirty="0" smtClean="0">
                <a:latin typeface="Consolas" panose="020B0609020204030204" pitchFamily="49" charset="0"/>
              </a:rPr>
              <a:t>True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Average: </a:t>
            </a:r>
            <a:r>
              <a:rPr lang="en-US" sz="2400" dirty="0" smtClean="0">
                <a:latin typeface="Consolas" panose="020B0609020204030204" pitchFamily="49" charset="0"/>
              </a:rPr>
              <a:t>	  </a:t>
            </a:r>
            <a:r>
              <a:rPr lang="en-US" sz="2400" b="1" dirty="0" smtClean="0">
                <a:latin typeface="Consolas" panose="020B0609020204030204" pitchFamily="49" charset="0"/>
              </a:rPr>
              <a:t>3.72727272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Str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Avg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latin typeface="Consolas" panose="020B0609020204030204" pitchFamily="49" charset="0"/>
              </a:rPr>
              <a:t>	  </a:t>
            </a:r>
            <a:r>
              <a:rPr lang="en-US" sz="2400" b="1" dirty="0" smtClean="0">
                <a:latin typeface="Consolas" panose="020B0609020204030204" pitchFamily="49" charset="0"/>
              </a:rPr>
              <a:t>3.5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Count:       </a:t>
            </a:r>
            <a:r>
              <a:rPr lang="en-US" sz="2400" b="1" dirty="0" smtClean="0">
                <a:latin typeface="Consolas" panose="020B0609020204030204" pitchFamily="49" charset="0"/>
              </a:rPr>
              <a:t>11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Pred</a:t>
            </a:r>
            <a:r>
              <a:rPr lang="en-US" sz="2400" dirty="0">
                <a:latin typeface="Consolas" panose="020B0609020204030204" pitchFamily="49" charset="0"/>
              </a:rPr>
              <a:t> Count:  </a:t>
            </a:r>
            <a:r>
              <a:rPr lang="en-US" sz="2400" b="1" dirty="0" smtClean="0">
                <a:latin typeface="Consolas" panose="020B0609020204030204" pitchFamily="49" charset="0"/>
              </a:rPr>
              <a:t>4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8191"/>
            <a:ext cx="9719582" cy="6317343"/>
            <a:chOff x="186418" y="388257"/>
            <a:chExt cx="10077450" cy="656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18" y="388257"/>
              <a:ext cx="10077450" cy="1524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650" r="10885"/>
            <a:stretch/>
          </p:blipFill>
          <p:spPr>
            <a:xfrm>
              <a:off x="186418" y="1752600"/>
              <a:ext cx="10077450" cy="520065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11716" y="1483719"/>
            <a:ext cx="8990842" cy="80537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1716" y="2607638"/>
            <a:ext cx="8990842" cy="86469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589" y="3481049"/>
            <a:ext cx="8990842" cy="80537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589" y="4486131"/>
            <a:ext cx="8990842" cy="80537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589" y="5295358"/>
            <a:ext cx="8990842" cy="80537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21835" y="3680758"/>
            <a:ext cx="3943165" cy="304698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Distinct:       </a:t>
            </a:r>
            <a:r>
              <a:rPr lang="en-US" sz="2400" b="1" dirty="0">
                <a:latin typeface="Consolas" panose="020B0609020204030204" pitchFamily="49" charset="0"/>
              </a:rPr>
              <a:t>5,2,1,4,7,8,0,9,3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Ordered:        </a:t>
            </a:r>
            <a:r>
              <a:rPr lang="en-US" sz="2400" b="1" dirty="0">
                <a:latin typeface="Consolas" panose="020B0609020204030204" pitchFamily="49" charset="0"/>
              </a:rPr>
              <a:t>0,1,1,1,2,3,4,5,7,8,9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Distinct Order: </a:t>
            </a:r>
            <a:r>
              <a:rPr lang="en-US" sz="2400" b="1" dirty="0">
                <a:latin typeface="Consolas" panose="020B0609020204030204" pitchFamily="49" charset="0"/>
              </a:rPr>
              <a:t>0,1,2,3,4,5,7,8,9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Sum:        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41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Pred</a:t>
            </a:r>
            <a:r>
              <a:rPr lang="en-US" sz="2400" dirty="0">
                <a:latin typeface="Consolas" panose="020B0609020204030204" pitchFamily="49" charset="0"/>
              </a:rPr>
              <a:t> Sum: </a:t>
            </a:r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115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454025"/>
            <a:ext cx="10668000" cy="5924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41916" y="1925055"/>
            <a:ext cx="10149884" cy="112294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1916" y="2870200"/>
            <a:ext cx="5425484" cy="348957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7000" y="4785658"/>
            <a:ext cx="5511799" cy="200054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Filtered</a:t>
            </a:r>
            <a:r>
              <a:rPr lang="en-US" sz="2400" dirty="0">
                <a:latin typeface="Consolas" panose="020B0609020204030204" pitchFamily="49" charset="0"/>
              </a:rPr>
              <a:t>:       </a:t>
            </a:r>
            <a:r>
              <a:rPr lang="en-US" sz="2400" dirty="0" err="1">
                <a:latin typeface="Consolas" panose="020B0609020204030204" pitchFamily="49" charset="0"/>
              </a:rPr>
              <a:t>Jack,James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Crazy </a:t>
            </a:r>
            <a:r>
              <a:rPr lang="en-US" sz="2400" dirty="0">
                <a:latin typeface="Consolas" panose="020B0609020204030204" pitchFamily="49" charset="0"/>
              </a:rPr>
              <a:t>Sum:      </a:t>
            </a:r>
            <a:r>
              <a:rPr lang="en-US" sz="2400" dirty="0" smtClean="0">
                <a:latin typeface="Consolas" panose="020B0609020204030204" pitchFamily="49" charset="0"/>
              </a:rPr>
              <a:t>41</a:t>
            </a:r>
          </a:p>
          <a:p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Input / Output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955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3" y="1924728"/>
            <a:ext cx="10326688" cy="4756291"/>
          </a:xfrm>
        </p:spPr>
        <p:txBody>
          <a:bodyPr>
            <a:noAutofit/>
          </a:bodyPr>
          <a:lstStyle/>
          <a:p>
            <a:r>
              <a:rPr lang="en-US" dirty="0" smtClean="0"/>
              <a:t>Update Lesson 5 Lab and to use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Instead of entering a fixed size, keep accepting values until 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en-US" dirty="0" smtClean="0"/>
              <a:t> is entered</a:t>
            </a:r>
          </a:p>
        </p:txBody>
      </p:sp>
    </p:spTree>
    <p:extLst>
      <p:ext uri="{BB962C8B-B14F-4D97-AF65-F5344CB8AC3E}">
        <p14:creationId xmlns:p14="http://schemas.microsoft.com/office/powerpoint/2010/main" val="29428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4" y="87085"/>
            <a:ext cx="8512466" cy="66795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624" y="665530"/>
            <a:ext cx="3486326" cy="27426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624" y="1024231"/>
            <a:ext cx="4944106" cy="225471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2923" y="4041057"/>
            <a:ext cx="6167263" cy="173332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58678" y="5851943"/>
            <a:ext cx="7516727" cy="57217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ular Callout 1"/>
          <p:cNvSpPr/>
          <p:nvPr/>
        </p:nvSpPr>
        <p:spPr>
          <a:xfrm>
            <a:off x="5055975" y="665531"/>
            <a:ext cx="3200400" cy="876300"/>
          </a:xfrm>
          <a:prstGeom prst="wedgeRectCallout">
            <a:avLst>
              <a:gd name="adj1" fmla="val -142418"/>
              <a:gd name="adj2" fmla="val 54802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spot for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 while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since we don’t have to set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dirty="0"/>
              <a:t> </a:t>
            </a:r>
            <a:r>
              <a:rPr lang="en-US" dirty="0" smtClean="0"/>
              <a:t>to a value first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58175" y="1619395"/>
            <a:ext cx="3827808" cy="41549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Create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Add items to list until </a:t>
            </a:r>
            <a:r>
              <a:rPr lang="en-US" sz="2400" dirty="0" smtClean="0"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Read in 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Add  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400" dirty="0"/>
              <a:t>  to each item in the L</a:t>
            </a:r>
            <a:r>
              <a:rPr lang="en-US" sz="2400" dirty="0" smtClean="0"/>
              <a:t>ist </a:t>
            </a:r>
            <a:r>
              <a:rPr lang="en-US" sz="2400" dirty="0"/>
              <a:t>you </a:t>
            </a:r>
            <a:r>
              <a:rPr lang="en-US" sz="2400" dirty="0" smtClean="0"/>
              <a:t>created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Create </a:t>
            </a:r>
            <a:r>
              <a:rPr lang="en-US" sz="2400" dirty="0"/>
              <a:t>a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List&lt;bool&gt;</a:t>
            </a:r>
            <a:r>
              <a:rPr lang="en-US" sz="2400" dirty="0" smtClean="0"/>
              <a:t>  and store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 or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false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Print </a:t>
            </a:r>
            <a:r>
              <a:rPr lang="en-US" sz="2400" dirty="0"/>
              <a:t>out the both arrays </a:t>
            </a:r>
            <a:r>
              <a:rPr lang="en-US" sz="2400" dirty="0" smtClean="0"/>
              <a:t>side </a:t>
            </a:r>
            <a:r>
              <a:rPr lang="en-US" sz="2400" dirty="0"/>
              <a:t>by </a:t>
            </a:r>
            <a:r>
              <a:rPr lang="en-US" sz="2400" dirty="0" smtClean="0"/>
              <a:t>side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7189" y="3215989"/>
            <a:ext cx="6167263" cy="74750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2" grpId="0" animBg="1"/>
      <p:bldP spid="12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/ Output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132" y="3678379"/>
            <a:ext cx="3946671" cy="2712028"/>
          </a:xfrm>
        </p:spPr>
        <p:txBody>
          <a:bodyPr numCol="1">
            <a:noAutofit/>
          </a:bodyPr>
          <a:lstStyle/>
          <a:p>
            <a:pPr lvl="1"/>
            <a:r>
              <a:rPr lang="en-US" sz="2800" dirty="0" smtClean="0"/>
              <a:t>Keyboard</a:t>
            </a:r>
          </a:p>
          <a:p>
            <a:pPr lvl="1"/>
            <a:r>
              <a:rPr lang="en-US" sz="2800" dirty="0" smtClean="0"/>
              <a:t>Mouse</a:t>
            </a:r>
          </a:p>
          <a:p>
            <a:pPr lvl="1"/>
            <a:r>
              <a:rPr lang="en-US" sz="2800" dirty="0" smtClean="0"/>
              <a:t>Sensors</a:t>
            </a:r>
          </a:p>
          <a:p>
            <a:pPr lvl="1"/>
            <a:r>
              <a:rPr lang="en-US" sz="2800" dirty="0" smtClean="0"/>
              <a:t>Files</a:t>
            </a:r>
          </a:p>
          <a:p>
            <a:pPr lvl="1"/>
            <a:r>
              <a:rPr lang="en-US" sz="2800" dirty="0" smtClean="0"/>
              <a:t>Console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7092" y="1583033"/>
            <a:ext cx="10097108" cy="4756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We’ve already been doing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I/O</a:t>
            </a:r>
            <a:r>
              <a:rPr lang="en-US" dirty="0" smtClean="0"/>
              <a:t> via the Console and the Keyboard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.NET can handle many types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I/O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7803" y="3678379"/>
            <a:ext cx="5839691" cy="29718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800" dirty="0" smtClean="0"/>
              <a:t>Graphics</a:t>
            </a:r>
          </a:p>
          <a:p>
            <a:pPr lvl="1"/>
            <a:r>
              <a:rPr lang="en-US" sz="2800" dirty="0" smtClean="0"/>
              <a:t>Printers</a:t>
            </a:r>
          </a:p>
          <a:p>
            <a:pPr lvl="1"/>
            <a:r>
              <a:rPr lang="en-US" sz="2800" dirty="0" smtClean="0"/>
              <a:t>Hardware Devices</a:t>
            </a:r>
          </a:p>
          <a:p>
            <a:pPr lvl="1"/>
            <a:r>
              <a:rPr lang="en-US" sz="2800" dirty="0" smtClean="0"/>
              <a:t>Network</a:t>
            </a:r>
          </a:p>
          <a:p>
            <a:pPr lvl="1"/>
            <a:r>
              <a:rPr lang="en-US" sz="2800" dirty="0" smtClean="0"/>
              <a:t>Databases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04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System.Console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545889" cy="4767017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SetCursorPosition</a:t>
            </a:r>
            <a:r>
              <a:rPr lang="en-US" dirty="0" smtClean="0">
                <a:latin typeface="Consolas" panose="020B0609020204030204" pitchFamily="49" charset="0"/>
              </a:rPr>
              <a:t>()		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SetCursorPosition</a:t>
            </a:r>
            <a:r>
              <a:rPr lang="en-US" sz="2400" dirty="0" smtClean="0">
                <a:latin typeface="Consolas" panose="020B0609020204030204" pitchFamily="49" charset="0"/>
              </a:rPr>
              <a:t>(5, 5);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WindowWidth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w = 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WindowWidth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WindowHeight</a:t>
            </a: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h = 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WindowHeight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ForegroundColor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ForegroundColor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ConsoleColor.Red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BackgroundColor</a:t>
            </a: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BackgroundColor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</a:rPr>
              <a:t>ConsoleColor.Green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ResetColor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latin typeface="Consolas" panose="020B0609020204030204" pitchFamily="49" charset="0"/>
              </a:rPr>
              <a:t>			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ResetColor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Clear()</a:t>
            </a:r>
            <a:r>
              <a:rPr lang="en-US" sz="2400" dirty="0" smtClean="0">
                <a:latin typeface="Consolas" panose="020B0609020204030204" pitchFamily="49" charset="0"/>
              </a:rPr>
              <a:t>					</a:t>
            </a:r>
            <a:r>
              <a:rPr lang="en-US" sz="2400" dirty="0" err="1" smtClean="0">
                <a:latin typeface="Consolas" panose="020B0609020204030204" pitchFamily="49" charset="0"/>
              </a:rPr>
              <a:t>Console.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Clear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8906" y="699328"/>
            <a:ext cx="3823855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Position 0,0 is at the top left hand corner of the window</a:t>
            </a:r>
            <a:endParaRPr lang="en-US" sz="2000" dirty="0"/>
          </a:p>
        </p:txBody>
      </p:sp>
      <p:sp>
        <p:nvSpPr>
          <p:cNvPr id="5" name="Rectangular Callout 4"/>
          <p:cNvSpPr/>
          <p:nvPr/>
        </p:nvSpPr>
        <p:spPr>
          <a:xfrm>
            <a:off x="9755710" y="1574947"/>
            <a:ext cx="1650227" cy="349781"/>
          </a:xfrm>
          <a:prstGeom prst="wedgeRectCallout">
            <a:avLst>
              <a:gd name="adj1" fmla="val -45443"/>
              <a:gd name="adj2" fmla="val 9980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Column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0418249" y="2513961"/>
            <a:ext cx="987688" cy="349781"/>
          </a:xfrm>
          <a:prstGeom prst="wedgeRectCallout">
            <a:avLst>
              <a:gd name="adj1" fmla="val -55439"/>
              <a:gd name="adj2" fmla="val -10657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Row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I/O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6" y="1585480"/>
            <a:ext cx="7324725" cy="4248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26" t="1523" r="23671"/>
          <a:stretch/>
        </p:blipFill>
        <p:spPr>
          <a:xfrm>
            <a:off x="8001000" y="2156114"/>
            <a:ext cx="3894220" cy="3106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10914" y="2156114"/>
            <a:ext cx="6689343" cy="36937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914" y="2501900"/>
            <a:ext cx="6689343" cy="32645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0914" y="2828352"/>
            <a:ext cx="6689343" cy="34578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0914" y="3174138"/>
            <a:ext cx="6689343" cy="34778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0914" y="4737100"/>
            <a:ext cx="6689343" cy="65405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0914" y="3477004"/>
            <a:ext cx="6689343" cy="31756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3536" y="3696818"/>
            <a:ext cx="6689343" cy="104028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15349" y="3337170"/>
            <a:ext cx="1476375" cy="27966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91724" y="3337169"/>
            <a:ext cx="1476375" cy="27966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01000" y="4265857"/>
            <a:ext cx="1476375" cy="27966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8135639" y="3312904"/>
            <a:ext cx="406400" cy="30286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594600" y="4256721"/>
            <a:ext cx="406400" cy="30286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538925" y="2004681"/>
            <a:ext cx="406400" cy="30286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3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3" grpId="0" animBg="1"/>
      <p:bldP spid="3" grpId="1" animBg="1"/>
      <p:bldP spid="17" grpId="0" animBg="1"/>
      <p:bldP spid="17" grpId="1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472317" cy="4774246"/>
          </a:xfrm>
        </p:spPr>
        <p:txBody>
          <a:bodyPr>
            <a:noAutofit/>
          </a:bodyPr>
          <a:lstStyle/>
          <a:p>
            <a:r>
              <a:rPr lang="en-US" dirty="0" smtClean="0"/>
              <a:t>A variable can be declared three different ways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en-US" dirty="0" smtClean="0"/>
              <a:t>Value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 smtClean="0"/>
              <a:t> set &amp; Type declared</a:t>
            </a:r>
            <a:endParaRPr lang="en-US" dirty="0"/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birthYear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value;	</a:t>
            </a:r>
            <a:r>
              <a:rPr lang="en-US" dirty="0" smtClean="0"/>
              <a:t>Value set &amp; </a:t>
            </a:r>
            <a:r>
              <a:rPr lang="en-US" dirty="0"/>
              <a:t>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declared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 profit = 5280.32m;</a:t>
            </a:r>
            <a:endParaRPr lang="en-US" sz="2400" b="1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value;</a:t>
            </a:r>
            <a:r>
              <a:rPr lang="en-US" dirty="0"/>
              <a:t>	</a:t>
            </a:r>
            <a:r>
              <a:rPr lang="en-US" dirty="0" smtClean="0"/>
              <a:t>	Value set &amp; 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inferred</a:t>
            </a:r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isSaved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true;</a:t>
            </a:r>
          </a:p>
          <a:p>
            <a:pPr marL="57150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The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/>
              <a:t>  keyword saves typing and tells .NET to infer the Type</a:t>
            </a:r>
          </a:p>
        </p:txBody>
      </p:sp>
    </p:spTree>
    <p:extLst>
      <p:ext uri="{BB962C8B-B14F-4D97-AF65-F5344CB8AC3E}">
        <p14:creationId xmlns:p14="http://schemas.microsoft.com/office/powerpoint/2010/main" val="24945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File System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11714480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Drive	</a:t>
            </a:r>
            <a:r>
              <a:rPr lang="en-US" sz="3200" dirty="0" smtClean="0"/>
              <a:t>	  		</a:t>
            </a:r>
            <a:r>
              <a:rPr lang="en-US" sz="2800" dirty="0" smtClean="0"/>
              <a:t>Physical Storage Device</a:t>
            </a:r>
          </a:p>
          <a:p>
            <a:endParaRPr lang="en-US" sz="1050" dirty="0" smtClean="0"/>
          </a:p>
          <a:p>
            <a:r>
              <a:rPr lang="en-US" sz="3200" b="1" dirty="0" smtClean="0"/>
              <a:t>Directory</a:t>
            </a:r>
            <a:r>
              <a:rPr lang="en-US" sz="3200" dirty="0" smtClean="0"/>
              <a:t>		</a:t>
            </a:r>
            <a:r>
              <a:rPr lang="en-US" sz="2800" dirty="0" smtClean="0"/>
              <a:t>Organizational container on the Drive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File</a:t>
            </a:r>
            <a:r>
              <a:rPr lang="en-US" sz="3200" dirty="0" smtClean="0"/>
              <a:t>  </a:t>
            </a:r>
            <a:r>
              <a:rPr lang="en-US" sz="2800" dirty="0"/>
              <a:t>	</a:t>
            </a:r>
            <a:r>
              <a:rPr lang="en-US" sz="2800" dirty="0" smtClean="0"/>
              <a:t>			Data stored on the Drive with a name</a:t>
            </a:r>
          </a:p>
          <a:p>
            <a:endParaRPr lang="en-US" sz="1050" dirty="0" smtClean="0"/>
          </a:p>
          <a:p>
            <a:r>
              <a:rPr lang="en-US" sz="3200" b="1" dirty="0" smtClean="0"/>
              <a:t>Extension</a:t>
            </a:r>
            <a:r>
              <a:rPr lang="en-US" sz="3200" dirty="0" smtClean="0"/>
              <a:t>	  </a:t>
            </a:r>
            <a:r>
              <a:rPr lang="en-US" sz="2800" dirty="0" smtClean="0"/>
              <a:t>	Part of the filename that defines the type of data</a:t>
            </a:r>
          </a:p>
          <a:p>
            <a:endParaRPr lang="en-US" sz="1050" dirty="0" smtClean="0"/>
          </a:p>
          <a:p>
            <a:r>
              <a:rPr lang="en-US" sz="3200" b="1" dirty="0"/>
              <a:t>Path</a:t>
            </a:r>
            <a:r>
              <a:rPr lang="en-US" sz="3200" dirty="0"/>
              <a:t>				</a:t>
            </a:r>
            <a:r>
              <a:rPr lang="en-US" sz="2800" dirty="0"/>
              <a:t>Full route to access a </a:t>
            </a:r>
            <a:r>
              <a:rPr lang="en-US" sz="2800" dirty="0" smtClean="0"/>
              <a:t>File </a:t>
            </a:r>
            <a:r>
              <a:rPr lang="en-US" sz="2800" dirty="0"/>
              <a:t>or </a:t>
            </a:r>
            <a:r>
              <a:rPr lang="en-US" sz="2800" dirty="0" smtClean="0"/>
              <a:t>Directory</a:t>
            </a:r>
            <a:endParaRPr lang="en-US" sz="3200" dirty="0"/>
          </a:p>
          <a:p>
            <a:endParaRPr lang="en-US" sz="1050" dirty="0" smtClean="0"/>
          </a:p>
          <a:p>
            <a:r>
              <a:rPr lang="en-US" sz="3200" b="1" dirty="0" smtClean="0"/>
              <a:t>Stream</a:t>
            </a:r>
            <a:r>
              <a:rPr lang="en-US" sz="3200" dirty="0" smtClean="0"/>
              <a:t>			</a:t>
            </a:r>
            <a:r>
              <a:rPr lang="en-US" sz="2800" dirty="0" smtClean="0"/>
              <a:t>.NET classes for reading and writing Files</a:t>
            </a:r>
            <a:endParaRPr lang="en-US" sz="28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8620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Paths and Filenames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2" y="1924728"/>
            <a:ext cx="10326688" cy="4195481"/>
          </a:xfrm>
        </p:spPr>
        <p:txBody>
          <a:bodyPr/>
          <a:lstStyle/>
          <a:p>
            <a:r>
              <a:rPr lang="en-US" dirty="0" smtClean="0"/>
              <a:t>The Path to our </a:t>
            </a:r>
            <a:r>
              <a:rPr lang="en-US" dirty="0"/>
              <a:t>student directories is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:\Users\Character\Documents\Users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\&lt;SCDC_ID&gt;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You can find the Path by looking at the top of the File Explorer window</a:t>
            </a:r>
            <a:endParaRPr lang="en-US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028" b="59403"/>
          <a:stretch/>
        </p:blipFill>
        <p:spPr>
          <a:xfrm>
            <a:off x="5809456" y="4558521"/>
            <a:ext cx="5268191" cy="212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/>
          <p:cNvSpPr/>
          <p:nvPr/>
        </p:nvSpPr>
        <p:spPr>
          <a:xfrm rot="8535578">
            <a:off x="8201734" y="4815205"/>
            <a:ext cx="483632" cy="87901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Paths and Filenames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464927" cy="4631936"/>
          </a:xfrm>
        </p:spPr>
        <p:txBody>
          <a:bodyPr>
            <a:noAutofit/>
          </a:bodyPr>
          <a:lstStyle/>
          <a:p>
            <a:r>
              <a:rPr lang="en-US" dirty="0" smtClean="0"/>
              <a:t>Every Directory has a Path</a:t>
            </a:r>
          </a:p>
          <a:p>
            <a:r>
              <a:rPr lang="en-US" dirty="0" smtClean="0"/>
              <a:t>All Files will have a Path and a Filename</a:t>
            </a:r>
          </a:p>
          <a:p>
            <a:r>
              <a:rPr lang="en-US" dirty="0" smtClean="0"/>
              <a:t>Most Files will have an Extension</a:t>
            </a:r>
          </a:p>
          <a:p>
            <a:endParaRPr lang="en-US" dirty="0"/>
          </a:p>
          <a:p>
            <a:r>
              <a:rPr lang="en-US" dirty="0" smtClean="0"/>
              <a:t>Class Directory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:\Users\Character\Documents\Class Projects\Programming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101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HelloWorld Code </a:t>
            </a:r>
            <a:r>
              <a:rPr lang="en-US" dirty="0" smtClean="0">
                <a:latin typeface="+mn-lt"/>
              </a:rPr>
              <a:t>File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...\Programming 101\Lesson1\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HelloWorld.cs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5035885" y="5576551"/>
            <a:ext cx="1896082" cy="453619"/>
          </a:xfrm>
          <a:prstGeom prst="wedgeRectCallout">
            <a:avLst>
              <a:gd name="adj1" fmla="val 34708"/>
              <a:gd name="adj2" fmla="val 13290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Filename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7038037" y="5576551"/>
            <a:ext cx="1771112" cy="453619"/>
          </a:xfrm>
          <a:prstGeom prst="wedgeRectCallout">
            <a:avLst>
              <a:gd name="adj1" fmla="val 5269"/>
              <a:gd name="adj2" fmla="val 13828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545889" cy="4850145"/>
          </a:xfrm>
        </p:spPr>
        <p:txBody>
          <a:bodyPr>
            <a:normAutofit/>
          </a:bodyPr>
          <a:lstStyle/>
          <a:p>
            <a:r>
              <a:rPr lang="en-US" dirty="0" smtClean="0"/>
              <a:t>In C# the Backslash  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dirty="0" smtClean="0"/>
              <a:t>   character is special</a:t>
            </a:r>
          </a:p>
          <a:p>
            <a:r>
              <a:rPr lang="en-US" dirty="0" smtClean="0"/>
              <a:t>To use a Backslash in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you have two options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path =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</a:t>
            </a:r>
            <a:r>
              <a:rPr lang="en-US" dirty="0" smtClean="0">
                <a:latin typeface="Consolas" panose="020B0609020204030204" pitchFamily="49" charset="0"/>
              </a:rPr>
              <a:t>"c:\";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</a:t>
            </a:r>
            <a:r>
              <a:rPr lang="en-US" dirty="0" smtClean="0">
                <a:latin typeface="+mn-lt"/>
              </a:rPr>
              <a:t> sign tells .NET to ignore special chars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path = "c: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r>
              <a:rPr lang="en-US" dirty="0" smtClean="0">
                <a:latin typeface="Consolas" panose="020B0609020204030204" pitchFamily="49" charset="0"/>
              </a:rPr>
              <a:t>";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r>
              <a:rPr lang="en-US" dirty="0" smtClean="0">
                <a:latin typeface="+mn-lt"/>
              </a:rPr>
              <a:t> escapes the Backslash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Backslash is normally used to escape other characters</a:t>
            </a:r>
          </a:p>
          <a:p>
            <a:pPr lvl="1"/>
            <a:r>
              <a:rPr lang="en-US" dirty="0" smtClean="0">
                <a:latin typeface="+mn-lt"/>
              </a:rPr>
              <a:t>Quote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\"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q = 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And I Quote: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He said he did it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\"</a:t>
            </a:r>
            <a:r>
              <a:rPr lang="en-US" dirty="0" smtClean="0">
                <a:latin typeface="Consolas" panose="020B0609020204030204" pitchFamily="49" charset="0"/>
              </a:rPr>
              <a:t>";</a:t>
            </a:r>
          </a:p>
          <a:p>
            <a:pPr lvl="1"/>
            <a:r>
              <a:rPr lang="en-US" dirty="0" smtClean="0">
                <a:latin typeface="+mn-lt"/>
              </a:rPr>
              <a:t>Tab	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\t</a:t>
            </a:r>
            <a:r>
              <a:rPr lang="en-US" dirty="0" smtClean="0">
                <a:latin typeface="+mn-lt"/>
              </a:rPr>
              <a:t>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t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"Space this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\t</a:t>
            </a:r>
            <a:r>
              <a:rPr lang="en-US" dirty="0" smtClean="0">
                <a:latin typeface="Consolas" panose="020B0609020204030204" pitchFamily="49" charset="0"/>
              </a:rPr>
              <a:t> out";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Newline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\n	</a:t>
            </a:r>
            <a:r>
              <a:rPr lang="en-US" dirty="0" smtClean="0">
                <a:latin typeface="+mn-lt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n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"Line1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\n</a:t>
            </a:r>
            <a:r>
              <a:rPr lang="en-US" dirty="0" smtClean="0">
                <a:latin typeface="Consolas" panose="020B0609020204030204" pitchFamily="49" charset="0"/>
              </a:rPr>
              <a:t> Line2";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91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System.IO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272261" cy="4195481"/>
          </a:xfrm>
        </p:spPr>
        <p:txBody>
          <a:bodyPr/>
          <a:lstStyle/>
          <a:p>
            <a:r>
              <a:rPr lang="en-US" dirty="0" smtClean="0"/>
              <a:t>Contains .NET Classes for working with the file system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Classes for accessing and manipulating</a:t>
            </a:r>
          </a:p>
          <a:p>
            <a:pPr lvl="1"/>
            <a:r>
              <a:rPr lang="en-US" sz="2800" dirty="0" smtClean="0"/>
              <a:t>Directories</a:t>
            </a:r>
          </a:p>
          <a:p>
            <a:pPr lvl="1"/>
            <a:r>
              <a:rPr lang="en-US" sz="2800" dirty="0" smtClean="0"/>
              <a:t>Files</a:t>
            </a:r>
          </a:p>
          <a:p>
            <a:pPr lvl="1"/>
            <a:r>
              <a:rPr lang="en-US" sz="2800" dirty="0" smtClean="0"/>
              <a:t>Paths</a:t>
            </a:r>
          </a:p>
          <a:p>
            <a:pPr lvl="1"/>
            <a:r>
              <a:rPr lang="en-US" sz="2800" dirty="0" smtClean="0"/>
              <a:t>Streams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72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Directories and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9403742" cy="4933272"/>
          </a:xfrm>
        </p:spPr>
        <p:txBody>
          <a:bodyPr>
            <a:normAutofit/>
          </a:bodyPr>
          <a:lstStyle/>
          <a:p>
            <a:r>
              <a:rPr lang="en-US" dirty="0" smtClean="0"/>
              <a:t>.NET provides two classes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</a:t>
            </a:r>
            <a:endParaRPr lang="en-US" sz="2800" dirty="0" smtClean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DirectoryInfo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endParaRPr lang="en-US" sz="2800" dirty="0">
              <a:latin typeface="Consolas" panose="020B0609020204030204" pitchFamily="49" charset="0"/>
            </a:endParaRPr>
          </a:p>
          <a:p>
            <a:r>
              <a:rPr lang="en-US" dirty="0" smtClean="0"/>
              <a:t>Both provide similar functionality</a:t>
            </a:r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</a:t>
            </a:r>
            <a:r>
              <a:rPr lang="en-US" dirty="0" smtClean="0"/>
              <a:t> 			returns 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DirectoryInfo</a:t>
            </a:r>
            <a:r>
              <a:rPr lang="en-US" dirty="0" smtClean="0"/>
              <a:t> 	returns 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System.IO</a:t>
            </a:r>
            <a:r>
              <a:rPr lang="en-US" dirty="0" smtClean="0"/>
              <a:t>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3791" y="2556328"/>
            <a:ext cx="1522495" cy="40011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</a:rPr>
              <a:t>Static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3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System.IO.Directory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545889" cy="4767017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EnumerateDirectories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latin typeface="Consolas" panose="020B0609020204030204" pitchFamily="49" charset="0"/>
              </a:rPr>
              <a:t>string directory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IEnumerable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&lt;string&gt;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dirs</a:t>
            </a:r>
            <a:r>
              <a:rPr lang="en-US" sz="2400" dirty="0" smtClean="0">
                <a:latin typeface="Consolas" panose="020B0609020204030204" pitchFamily="49" charset="0"/>
              </a:rPr>
              <a:t> =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					</a:t>
            </a:r>
            <a:r>
              <a:rPr lang="en-US" sz="2400" dirty="0" err="1" smtClean="0">
                <a:latin typeface="Consolas" panose="020B0609020204030204" pitchFamily="49" charset="0"/>
              </a:rPr>
              <a:t>Directory.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EnumerateDirectories</a:t>
            </a:r>
            <a:r>
              <a:rPr lang="en-US" sz="2400" dirty="0" smtClean="0">
                <a:latin typeface="Consolas" panose="020B0609020204030204" pitchFamily="49" charset="0"/>
              </a:rPr>
              <a:t>("c: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r>
              <a:rPr lang="en-US" sz="2400" dirty="0" smtClean="0">
                <a:latin typeface="Consolas" panose="020B0609020204030204" pitchFamily="49" charset="0"/>
              </a:rPr>
              <a:t>");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EnumerateFiles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latin typeface="Consolas" panose="020B0609020204030204" pitchFamily="49" charset="0"/>
              </a:rPr>
              <a:t>string directory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 err="1" smtClean="0">
                <a:latin typeface="Consolas" panose="020B0609020204030204" pitchFamily="49" charset="0"/>
              </a:rPr>
              <a:t>searchPattern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IEnumerable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&lt;string&gt;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files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					</a:t>
            </a:r>
            <a:r>
              <a:rPr lang="en-US" sz="2400" dirty="0" err="1" smtClean="0">
                <a:latin typeface="Consolas" panose="020B0609020204030204" pitchFamily="49" charset="0"/>
              </a:rPr>
              <a:t>Directory.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EnumerateFiles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</a:t>
            </a:r>
            <a:r>
              <a:rPr lang="en-US" sz="2400" dirty="0" smtClean="0"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c</a:t>
            </a:r>
            <a:r>
              <a:rPr lang="en-US" sz="2400" dirty="0" smtClean="0">
                <a:latin typeface="Consolas" panose="020B0609020204030204" pitchFamily="49" charset="0"/>
              </a:rPr>
              <a:t>:\MyApp\", "*.d*");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GetCurrentDirectory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</a:t>
            </a:r>
            <a:r>
              <a:rPr lang="en-US" sz="2400" dirty="0" err="1" smtClean="0">
                <a:latin typeface="Consolas" panose="020B0609020204030204" pitchFamily="49" charset="0"/>
              </a:rPr>
              <a:t>currDir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</a:rPr>
              <a:t>Directory.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GetCurrentDirectory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  <a:endParaRPr lang="en-US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Search Patterns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6111" y="1924728"/>
            <a:ext cx="11190985" cy="476417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lang="en-US" sz="3200" dirty="0" smtClean="0">
                <a:latin typeface="+mn-lt"/>
              </a:rPr>
              <a:t>		Match Anything</a:t>
            </a:r>
          </a:p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sz="3200" dirty="0" smtClean="0">
                <a:latin typeface="+mn-lt"/>
              </a:rPr>
              <a:t>		Match a single character</a:t>
            </a:r>
          </a:p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r>
              <a:rPr lang="en-US" sz="3200" dirty="0" smtClean="0">
                <a:latin typeface="+mn-lt"/>
              </a:rPr>
              <a:t>Word Files (.</a:t>
            </a:r>
            <a:r>
              <a:rPr lang="en-US" sz="3200" dirty="0" err="1" smtClean="0">
                <a:latin typeface="+mn-lt"/>
              </a:rPr>
              <a:t>docx</a:t>
            </a:r>
            <a:r>
              <a:rPr lang="en-US" sz="3200" dirty="0" smtClean="0">
                <a:latin typeface="+mn-lt"/>
              </a:rPr>
              <a:t> extension) 		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*.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docx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3200" dirty="0" smtClean="0">
                <a:latin typeface="+mn-lt"/>
              </a:rPr>
              <a:t>Anything containing "jack"		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*jack*</a:t>
            </a:r>
          </a:p>
          <a:p>
            <a:r>
              <a:rPr lang="en-US" sz="3200" dirty="0" smtClean="0">
                <a:latin typeface="+mn-lt"/>
              </a:rPr>
              <a:t>3 character filenames				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???.*</a:t>
            </a:r>
          </a:p>
          <a:p>
            <a:r>
              <a:rPr lang="en-US" sz="3200" dirty="0" smtClean="0"/>
              <a:t>Files starting with A</a:t>
            </a:r>
            <a:r>
              <a:rPr lang="en-US" sz="3200" dirty="0"/>
              <a:t>					</a:t>
            </a:r>
            <a:r>
              <a:rPr lang="en-US" sz="3200" dirty="0" smtClean="0"/>
              <a:t>	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A*.*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7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File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095615" cy="4195481"/>
          </a:xfrm>
        </p:spPr>
        <p:txBody>
          <a:bodyPr/>
          <a:lstStyle/>
          <a:p>
            <a:r>
              <a:rPr lang="en-US" dirty="0" smtClean="0"/>
              <a:t>.NET provides two classes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File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FileInfo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3200" dirty="0" smtClean="0">
                <a:latin typeface="+mn-lt"/>
              </a:rPr>
              <a:t>Unlike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</a:t>
            </a:r>
            <a:r>
              <a:rPr lang="en-US" sz="3200" dirty="0" smtClean="0">
                <a:latin typeface="+mn-lt"/>
              </a:rPr>
              <a:t> and </a:t>
            </a:r>
            <a:r>
              <a:rPr lang="en-US" sz="32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DirectoryInfo</a:t>
            </a:r>
            <a:r>
              <a:rPr lang="en-US" sz="3200" dirty="0" smtClean="0">
                <a:latin typeface="+mn-lt"/>
              </a:rPr>
              <a:t> functionality is not the same between these two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66477" y="2534556"/>
            <a:ext cx="1522495" cy="40011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</a:rPr>
              <a:t>Static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to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0711152" cy="46631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File</a:t>
            </a:r>
            <a:r>
              <a:rPr lang="en-US" dirty="0" smtClean="0"/>
              <a:t> contains methods for reading and writing</a:t>
            </a:r>
          </a:p>
          <a:p>
            <a:pPr lvl="1"/>
            <a:r>
              <a:rPr lang="en-US" sz="2800" dirty="0" smtClean="0"/>
              <a:t>Text 	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en-US" sz="2800" dirty="0" smtClean="0"/>
              <a:t>Lines	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</a:p>
          <a:p>
            <a:pPr lvl="1"/>
            <a:r>
              <a:rPr lang="en-US" sz="2800" dirty="0" smtClean="0"/>
              <a:t>Bytes	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byte[]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FileInfo</a:t>
            </a:r>
            <a:r>
              <a:rPr lang="en-US" dirty="0" smtClean="0"/>
              <a:t> mainly has methods to access data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Streams</a:t>
            </a:r>
          </a:p>
          <a:p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latin typeface="+mn-lt"/>
              </a:rPr>
              <a:t>is normally a better fit for our purposes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29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655352"/>
            <a:ext cx="10426080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you declare a variable, you create an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</a:t>
            </a:r>
            <a:r>
              <a:rPr lang="en-US" dirty="0" smtClean="0"/>
              <a:t> of the </a:t>
            </a:r>
            <a:r>
              <a:rPr lang="en-US" dirty="0" smtClean="0">
                <a:latin typeface="+mn-lt"/>
              </a:rPr>
              <a:t>variable </a:t>
            </a: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ype’s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s = "hi!";</a:t>
            </a: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</a:t>
            </a:r>
            <a:r>
              <a:rPr lang="en-US" dirty="0" smtClean="0"/>
              <a:t> is an instance of Type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dt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DateTime.Now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dt</a:t>
            </a:r>
            <a:r>
              <a:rPr lang="en-US" dirty="0" smtClean="0"/>
              <a:t> </a:t>
            </a:r>
            <a:r>
              <a:rPr lang="en-US" dirty="0"/>
              <a:t>is an instance of </a:t>
            </a:r>
            <a:r>
              <a:rPr lang="en-US" dirty="0" smtClean="0"/>
              <a:t>Type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5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System.IO.File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11088688" cy="4767017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ReadAllLines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 err="1" smtClean="0">
                <a:latin typeface="Consolas" panose="020B0609020204030204" pitchFamily="49" charset="0"/>
              </a:rPr>
              <a:t>filePath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  <a:r>
              <a:rPr lang="en-US" sz="2400" dirty="0" smtClean="0">
                <a:latin typeface="Consolas" panose="020B0609020204030204" pitchFamily="49" charset="0"/>
              </a:rPr>
              <a:t> lines = </a:t>
            </a:r>
            <a:r>
              <a:rPr lang="en-US" sz="2400" dirty="0" err="1" smtClean="0">
                <a:latin typeface="Consolas" panose="020B0609020204030204" pitchFamily="49" charset="0"/>
              </a:rPr>
              <a:t>File.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ReadAllLines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</a:rPr>
              <a:t>myFile.txt");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ReadAllText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string </a:t>
            </a:r>
            <a:r>
              <a:rPr lang="en-US" sz="2400" dirty="0" err="1">
                <a:latin typeface="Consolas" panose="020B0609020204030204" pitchFamily="49" charset="0"/>
              </a:rPr>
              <a:t>filePath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text = </a:t>
            </a:r>
            <a:r>
              <a:rPr lang="en-US" sz="2400" dirty="0" err="1" smtClean="0">
                <a:latin typeface="Consolas" panose="020B0609020204030204" pitchFamily="49" charset="0"/>
              </a:rPr>
              <a:t>File.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ReadAllText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</a:rPr>
              <a:t>myFile.txt");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ReadLines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string </a:t>
            </a:r>
            <a:r>
              <a:rPr lang="en-US" sz="2400" dirty="0" err="1">
                <a:latin typeface="Consolas" panose="020B0609020204030204" pitchFamily="49" charset="0"/>
              </a:rPr>
              <a:t>filePath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IEnumerable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&lt;string&gt; </a:t>
            </a:r>
            <a:r>
              <a:rPr lang="en-US" sz="2400" dirty="0" err="1">
                <a:latin typeface="Consolas" panose="020B0609020204030204" pitchFamily="49" charset="0"/>
              </a:rPr>
              <a:t>iter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File.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ReadLines</a:t>
            </a:r>
            <a:r>
              <a:rPr lang="en-US" sz="2400" dirty="0">
                <a:latin typeface="Consolas" panose="020B0609020204030204" pitchFamily="49" charset="0"/>
              </a:rPr>
              <a:t>("myFile.txt</a:t>
            </a:r>
            <a:r>
              <a:rPr lang="en-US" sz="2400" dirty="0" smtClean="0">
                <a:latin typeface="Consolas" panose="020B0609020204030204" pitchFamily="49" charset="0"/>
              </a:rPr>
              <a:t>");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WriteAllLines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 err="1" smtClean="0">
                <a:latin typeface="Consolas" panose="020B0609020204030204" pitchFamily="49" charset="0"/>
              </a:rPr>
              <a:t>filepath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  <a:r>
              <a:rPr lang="en-US" sz="2400" dirty="0" smtClean="0">
                <a:latin typeface="Consolas" panose="020B0609020204030204" pitchFamily="49" charset="0"/>
              </a:rPr>
              <a:t> 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WriteAllText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 err="1" smtClean="0">
                <a:latin typeface="Consolas" panose="020B0609020204030204" pitchFamily="49" charset="0"/>
              </a:rPr>
              <a:t>filePath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686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File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1303433" cy="48397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Streams</a:t>
            </a:r>
            <a:r>
              <a:rPr lang="en-US" dirty="0" smtClean="0"/>
              <a:t> allow developers to read and write data in pieces</a:t>
            </a:r>
          </a:p>
          <a:p>
            <a:endParaRPr lang="en-US" dirty="0" smtClean="0"/>
          </a:p>
          <a:p>
            <a:r>
              <a:rPr lang="en-US" dirty="0" smtClean="0"/>
              <a:t>More efficient than reading / writing the whole file at once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Streams</a:t>
            </a:r>
            <a:r>
              <a:rPr lang="en-US" dirty="0" smtClean="0"/>
              <a:t> must be handled carefully or memory issues can arise</a:t>
            </a:r>
          </a:p>
          <a:p>
            <a:endParaRPr lang="en-US" dirty="0" smtClean="0"/>
          </a:p>
          <a:p>
            <a:r>
              <a:rPr lang="en-US" dirty="0" smtClean="0"/>
              <a:t>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 keyword should normally be used to correctly handle opening and closing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Streams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9662545" cy="4694281"/>
          </a:xfrm>
        </p:spPr>
        <p:txBody>
          <a:bodyPr>
            <a:noAutofit/>
          </a:bodyPr>
          <a:lstStyle/>
          <a:p>
            <a:r>
              <a:rPr lang="en-US" dirty="0" smtClean="0"/>
              <a:t>Classes that implement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IDisposable</a:t>
            </a:r>
            <a:r>
              <a:rPr lang="en-US" dirty="0" smtClean="0"/>
              <a:t> must be disposed of correctly or memory issues will occur</a:t>
            </a:r>
            <a:endParaRPr lang="en-US" sz="1200" dirty="0" smtClean="0"/>
          </a:p>
          <a:p>
            <a:r>
              <a:rPr lang="en-US" dirty="0" smtClean="0"/>
              <a:t>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 keyword takes care of disposing of these classes correctly by calling their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Dispose()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method at the end of the block</a:t>
            </a:r>
            <a:endParaRPr lang="en-US" sz="1200" dirty="0"/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/>
              <a:t>  </a:t>
            </a:r>
            <a:r>
              <a:rPr lang="en-US" dirty="0" smtClean="0"/>
              <a:t>blocks create variable scope just like conditionals and loops</a:t>
            </a:r>
            <a:endParaRPr lang="en-US" sz="1200" dirty="0" smtClean="0"/>
          </a:p>
          <a:p>
            <a:r>
              <a:rPr lang="en-US" dirty="0" smtClean="0"/>
              <a:t>There are situations where you can’t use a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 block and must call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Dispose()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Streams – Writing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9229725" cy="4305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5455227" y="4769427"/>
            <a:ext cx="4769428" cy="459437"/>
          </a:xfrm>
          <a:prstGeom prst="wedgeRectCallout">
            <a:avLst>
              <a:gd name="adj1" fmla="val -94356"/>
              <a:gd name="adj2" fmla="val -2505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Forces .NET to write to the file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2178626" y="5693706"/>
            <a:ext cx="5417129" cy="929684"/>
          </a:xfrm>
          <a:prstGeom prst="wedgeRectCallout">
            <a:avLst>
              <a:gd name="adj1" fmla="val -68923"/>
              <a:gd name="adj2" fmla="val -5475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Dispose()</a:t>
            </a:r>
            <a:r>
              <a:rPr lang="en-US" sz="2400" dirty="0" smtClean="0"/>
              <a:t> is called and all remaining data is written to the file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5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Streams – Reading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8947150" cy="3593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6897007" y="2638478"/>
            <a:ext cx="4769428" cy="915214"/>
          </a:xfrm>
          <a:prstGeom prst="wedgeRectCallout">
            <a:avLst>
              <a:gd name="adj1" fmla="val -83027"/>
              <a:gd name="adj2" fmla="val -2051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EndOfStream</a:t>
            </a:r>
            <a:r>
              <a:rPr lang="en-US" sz="2400" dirty="0" smtClean="0"/>
              <a:t> is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sz="2400" dirty="0" smtClean="0"/>
              <a:t> when there is no more data to read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7527389" y="3881315"/>
            <a:ext cx="4139046" cy="915214"/>
          </a:xfrm>
          <a:prstGeom prst="wedgeRectCallout">
            <a:avLst>
              <a:gd name="adj1" fmla="val -71258"/>
              <a:gd name="adj2" fmla="val -6252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Reads a line and advances to the next 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20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Bytes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1274542" cy="4554131"/>
          </a:xfrm>
        </p:spPr>
        <p:txBody>
          <a:bodyPr/>
          <a:lstStyle/>
          <a:p>
            <a:r>
              <a:rPr lang="en-US" dirty="0" smtClean="0"/>
              <a:t>Sometimes we will have to load binary data</a:t>
            </a:r>
          </a:p>
          <a:p>
            <a:pPr lvl="1"/>
            <a:r>
              <a:rPr lang="en-US" sz="2800" dirty="0" smtClean="0"/>
              <a:t>Images</a:t>
            </a:r>
            <a:endParaRPr lang="en-US" dirty="0" smtClean="0"/>
          </a:p>
          <a:p>
            <a:pPr lvl="1"/>
            <a:r>
              <a:rPr lang="en-US" sz="2800" dirty="0" smtClean="0"/>
              <a:t>Video</a:t>
            </a:r>
          </a:p>
          <a:p>
            <a:pPr lvl="1"/>
            <a:r>
              <a:rPr lang="en-US" sz="2800" dirty="0" smtClean="0"/>
              <a:t>Sounds</a:t>
            </a:r>
          </a:p>
          <a:p>
            <a:pPr lvl="1"/>
            <a:r>
              <a:rPr lang="en-US" sz="2800" dirty="0" smtClean="0"/>
              <a:t>Compressed Data</a:t>
            </a:r>
          </a:p>
          <a:p>
            <a:pPr lvl="1"/>
            <a:r>
              <a:rPr lang="en-US" sz="2800" dirty="0" smtClean="0"/>
              <a:t>Encrypted Data</a:t>
            </a:r>
          </a:p>
          <a:p>
            <a:pPr lvl="1"/>
            <a:endParaRPr lang="en-US" sz="3200" dirty="0" smtClean="0"/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Byte[]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MemoryStream</a:t>
            </a:r>
            <a:r>
              <a:rPr lang="en-US" dirty="0" smtClean="0"/>
              <a:t> give us this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Bytes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9404722" cy="1836781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Bytes</a:t>
            </a:r>
            <a:r>
              <a:rPr lang="en-US" dirty="0" smtClean="0"/>
              <a:t> can be encoded to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  <a:r>
              <a:rPr lang="en-US" dirty="0" smtClean="0"/>
              <a:t> to allow easier processing or storage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Base64</a:t>
            </a:r>
            <a:r>
              <a:rPr lang="en-US" dirty="0" smtClean="0"/>
              <a:t> is a popular encoding method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" y="3832989"/>
            <a:ext cx="9258300" cy="270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61210" y="1182777"/>
            <a:ext cx="9497291" cy="535531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VBORw0KGgoAAAANSUhEUgAAAcwAAAHMCAYAAABY25iGAAAAAXNSR0ICQMB9xQAAAAlwSFlzAAAOxAAADsQBlSsOGwAAABl0RVh0U29mdHdhcmUATWljcm9zb2Z0IE9mZmljZX/tNXEAAP+QSURBVHja7L0HeFzltTX8Pd//3e/mu7k3/SYkuRBCICSEECCEEAhJgJhiiqkGAgYMptjGYBvj3m313nvvvffee7eKZRWr25JsNduymve/1x6NkW21kUbF9pzzvI9laebMmTNn3vWuvdde+3+RZtNsmk2zaTbNptlm3P6X5hJoNs2m2TSbZtNsM28awNRsmk2NW2vrGcrLq5MRGVlC5uZxMg5rBdPqNSZqH8rjK4edXdLl18e4eHFE86FoNs2mpk0DmJpNs81i6+rqvwIE9xzwvQxaf33iIP3611/J+MsT+2jlmiMyXtuiRe+ba8v41FWX9uWZqn0oj68cawy1L78+xu9+//</a:t>
            </a:r>
            <a:r>
              <a:rPr lang="en-US" dirty="0" smtClean="0">
                <a:latin typeface="Consolas" panose="020B0609020204030204" pitchFamily="49" charset="0"/>
              </a:rPr>
              <a:t>Xlc8N5Ks/5q50e8j6CgvLlfQHoNZtm02zTbxrA1GyabXybDBCfevaogM1Dj+6+AgQ3eOtfBi2DVkuym8eezXuhirsL76q+Ds5Tec6bgvTlfazeqQBYAP1EUL0aUDVMVbNpNg1garabcKuvP00JCRUCCGs+sroMipMBok69xbzAcDY7toMHD856pKSkUHJH8oKcixJUrwZUMFUlmOK6YWFRVdWmuZk02021aQBTs92wG1gR2BHyemBMmOwBjI8/u59e3qAAxl3pxosCijMB5v/6X/9r1gOgeejwITLoMFjU81SCKa4bFhZPrlKEop9bpUMbtzgJkOJ69/Vd0Nx8mu2G3DSAqdlumA15ODAfCGwwiYMVgR0hrwfGhMnebhnu8kVUETCPaB8h7UbtZXH+R6rMaUukoQAprvf9D+0U1o5FCkK6YPSaTbPdCJsGMDXbdbshJOjqmibsBuFC5OHAfCCwwSS+HMHxRgTMyXawdixSENIFo3/40b20boOdsP2SkpOam1ezXZebBjA123WzgakAIJF3BHtESPAdLR1hN/MV3izV7sF715muGw4wr95Nuqzp6wQjYftPrz4soVyEyAGgmlyoZrteNg1garZluyEXhhArQntgKGAqAEjkHa0u2l6XAHn17s17a0frDQ+Yk+0IkQNAsfB54KFdEilACBclPJpNsy3HTQOYmm1ZbWAbYB0vrzaUXBhCrAjtgaHcCACpAczJd7M+a4kUIISLEh7koA0MIzXhW822rDYNYGq2Jd9Q4gF2ARYJtgHWcaBkeQp0NIC5eEKij+x0JHyrZJ+INmjqQTXbUm4awNRsS7IBJBFqxWSIEg+wixuVRU63w4Bg4MKAytdv3afrbmjAnIx9ItqgAU/NtpSbBjA126JtqNGDg44SJBFqxWR4s4Hk1f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2" y="1924729"/>
            <a:ext cx="11317288" cy="367597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in the text file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inmates.csv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each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CSV</a:t>
            </a:r>
            <a:r>
              <a:rPr lang="en-US" dirty="0" smtClean="0"/>
              <a:t>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</a:t>
            </a:r>
            <a:r>
              <a:rPr lang="en-US" dirty="0" smtClean="0"/>
              <a:t> to the value in the 3</a:t>
            </a:r>
            <a:r>
              <a:rPr lang="en-US" baseline="30000" dirty="0" smtClean="0"/>
              <a:t>rd</a:t>
            </a:r>
            <a:r>
              <a:rPr lang="en-US" dirty="0" smtClean="0"/>
              <a:t> column in each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value in the 6</a:t>
            </a:r>
            <a:r>
              <a:rPr lang="en-US" baseline="30000" dirty="0" smtClean="0"/>
              <a:t>th</a:t>
            </a:r>
            <a:r>
              <a:rPr lang="en-US" dirty="0" smtClean="0"/>
              <a:t> column to today’s 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"released" as the last value for each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new file with the updated data as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CSV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58402" y="1661291"/>
            <a:ext cx="3223553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These CSV files can be </a:t>
            </a:r>
            <a:r>
              <a:rPr lang="en-US" sz="2400" dirty="0" smtClean="0"/>
              <a:t>viewed </a:t>
            </a:r>
            <a:r>
              <a:rPr lang="en-US" sz="2400" dirty="0"/>
              <a:t>with Excel or </a:t>
            </a:r>
            <a:r>
              <a:rPr lang="en-US" sz="2400" dirty="0" smtClean="0"/>
              <a:t>Notepad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48472" y="6179214"/>
            <a:ext cx="6619903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2" action="ppaction://hlinksldjump"/>
              </a:rPr>
              <a:t>Click here</a:t>
            </a:r>
            <a:r>
              <a:rPr lang="en-US" sz="2400" dirty="0" smtClean="0"/>
              <a:t> to review how to work with CSV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0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452718"/>
            <a:ext cx="11321475" cy="633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Jack,5/1/1981,60,F6,254,11/26/2020</a:t>
            </a: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Joe,6/23/1970,122,F6,170,5/30/2018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Craig,8/5/1975,20,F7,210,2/1/2025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Jack,5/1/1981,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65</a:t>
            </a:r>
            <a:r>
              <a:rPr lang="en-US" sz="3200" dirty="0" smtClean="0">
                <a:latin typeface="Consolas" panose="020B0609020204030204" pitchFamily="49" charset="0"/>
              </a:rPr>
              <a:t>,F6,254,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Joe,6/23/1970,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127</a:t>
            </a:r>
            <a:r>
              <a:rPr lang="en-US" sz="3200" dirty="0" smtClean="0">
                <a:latin typeface="Consolas" panose="020B0609020204030204" pitchFamily="49" charset="0"/>
              </a:rPr>
              <a:t>,F6,170,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Craig,8/5/1975,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25</a:t>
            </a:r>
            <a:r>
              <a:rPr lang="en-US" sz="3200" dirty="0" smtClean="0">
                <a:latin typeface="Consolas" panose="020B0609020204030204" pitchFamily="49" charset="0"/>
              </a:rPr>
              <a:t>,F7,210,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6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69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you wanting to get out of this class?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1088688" cy="4195481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var b = </a:t>
            </a:r>
            <a:r>
              <a:rPr lang="en-US" dirty="0" err="1" smtClean="0">
                <a:latin typeface="Consolas" panose="020B0609020204030204" pitchFamily="49" charset="0"/>
              </a:rPr>
              <a:t>a.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list.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MoveNext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var split = </a:t>
            </a:r>
            <a:r>
              <a:rPr lang="en-US" dirty="0" err="1">
                <a:latin typeface="Consolas" panose="020B0609020204030204" pitchFamily="49" charset="0"/>
              </a:rPr>
              <a:t>line.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Split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('=', 1, 5)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var executable = </a:t>
            </a:r>
            <a:r>
              <a:rPr lang="en-US" dirty="0" err="1" smtClean="0">
                <a:latin typeface="Consolas" panose="020B0609020204030204" pitchFamily="49" charset="0"/>
              </a:rPr>
              <a:t>dirInfo.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EnumerateFiles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("*.exe")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</a:rPr>
              <a:t>Process.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executable.FullName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variable.MethodName</a:t>
            </a:r>
            <a:r>
              <a:rPr lang="en-US" dirty="0" smtClean="0">
                <a:latin typeface="Consolas" panose="020B0609020204030204" pitchFamily="49" charset="0"/>
              </a:rPr>
              <a:t>(arg1, arg2, ..., </a:t>
            </a:r>
            <a:r>
              <a:rPr lang="en-US" dirty="0" err="1" smtClean="0">
                <a:latin typeface="Consolas" panose="020B0609020204030204" pitchFamily="49" charset="0"/>
              </a:rPr>
              <a:t>argX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8435" y="245042"/>
            <a:ext cx="4595865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 smtClean="0"/>
              <a:t>Method</a:t>
            </a:r>
          </a:p>
          <a:p>
            <a:r>
              <a:rPr lang="en-US" sz="2800" dirty="0"/>
              <a:t>Block of code that performs some action(s)</a:t>
            </a:r>
            <a:endParaRPr lang="en-US" sz="2400" dirty="0"/>
          </a:p>
        </p:txBody>
      </p:sp>
      <p:sp>
        <p:nvSpPr>
          <p:cNvPr id="5" name="Up Arrow 4"/>
          <p:cNvSpPr/>
          <p:nvPr/>
        </p:nvSpPr>
        <p:spPr>
          <a:xfrm>
            <a:off x="3098800" y="5863804"/>
            <a:ext cx="381000" cy="7691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5284788" y="5863804"/>
            <a:ext cx="381000" cy="7691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9537700" y="5863804"/>
            <a:ext cx="381000" cy="7691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9403742" cy="4771347"/>
          </a:xfrm>
        </p:spPr>
        <p:txBody>
          <a:bodyPr/>
          <a:lstStyle/>
          <a:p>
            <a:r>
              <a:rPr lang="en-US" dirty="0" smtClean="0"/>
              <a:t>We normally use </a:t>
            </a:r>
            <a:r>
              <a:rPr lang="en-US" dirty="0" smtClean="0">
                <a:latin typeface="Consolas" panose="020B0609020204030204" pitchFamily="49" charset="0"/>
              </a:rPr>
              <a:t>Infix</a:t>
            </a:r>
            <a:r>
              <a:rPr lang="en-US" dirty="0" smtClean="0"/>
              <a:t> notation		</a:t>
            </a:r>
            <a:r>
              <a:rPr lang="en-US" dirty="0" smtClean="0">
                <a:latin typeface="Consolas" panose="020B0609020204030204" pitchFamily="49" charset="0"/>
              </a:rPr>
              <a:t>5 + 4</a:t>
            </a:r>
          </a:p>
          <a:p>
            <a:r>
              <a:rPr lang="en-US" dirty="0" smtClean="0"/>
              <a:t>Difficult to programmatically calculate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Postfix</a:t>
            </a:r>
            <a:r>
              <a:rPr lang="en-US" dirty="0" smtClean="0"/>
              <a:t> notation is easier				</a:t>
            </a:r>
            <a:r>
              <a:rPr lang="en-US" dirty="0" smtClean="0">
                <a:latin typeface="Consolas" panose="020B0609020204030204" pitchFamily="49" charset="0"/>
              </a:rPr>
              <a:t>5 4 +</a:t>
            </a:r>
          </a:p>
          <a:p>
            <a:r>
              <a:rPr lang="en-US" dirty="0" smtClean="0"/>
              <a:t>Very good example of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Dictionary&lt;</a:t>
            </a:r>
            <a:r>
              <a:rPr lang="en-US" dirty="0" err="1" smtClean="0">
                <a:latin typeface="Consolas" panose="020B0609020204030204" pitchFamily="49" charset="0"/>
              </a:rPr>
              <a:t>TKey</a:t>
            </a:r>
            <a:r>
              <a:rPr lang="en-US" dirty="0" smtClean="0">
                <a:latin typeface="Consolas" panose="020B0609020204030204" pitchFamily="49" charset="0"/>
              </a:rPr>
              <a:t>, TValue&gt;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Queue&lt;T&gt;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Stack&lt;T&gt;</a:t>
            </a:r>
          </a:p>
          <a:p>
            <a:pPr lvl="1"/>
            <a:r>
              <a:rPr lang="en-US" dirty="0" smtClean="0"/>
              <a:t>Loops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Linq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47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7" y="186018"/>
            <a:ext cx="3744914" cy="1400530"/>
          </a:xfrm>
        </p:spPr>
        <p:txBody>
          <a:bodyPr/>
          <a:lstStyle/>
          <a:p>
            <a:r>
              <a:rPr lang="en-US" dirty="0" smtClean="0"/>
              <a:t>Postfix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" y="186018"/>
            <a:ext cx="6124575" cy="645795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for each token in </a:t>
            </a:r>
            <a:r>
              <a:rPr lang="en-US" sz="2400" dirty="0" err="1" smtClean="0">
                <a:latin typeface="Consolas" panose="020B0609020204030204" pitchFamily="49" charset="0"/>
              </a:rPr>
              <a:t>postFixProblem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push token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if token is 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op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x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y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calculate and push result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answer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5" name="Cube 4"/>
          <p:cNvSpPr/>
          <p:nvPr/>
        </p:nvSpPr>
        <p:spPr>
          <a:xfrm flipH="1" flipV="1">
            <a:off x="9858375" y="828339"/>
            <a:ext cx="1816100" cy="5767069"/>
          </a:xfrm>
          <a:prstGeom prst="cub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#5"/>
          <p:cNvSpPr/>
          <p:nvPr/>
        </p:nvSpPr>
        <p:spPr>
          <a:xfrm>
            <a:off x="10138905" y="5353050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onsolas" panose="020B0609020204030204" pitchFamily="49" charset="0"/>
              </a:rPr>
              <a:t>5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ube #3"/>
          <p:cNvSpPr/>
          <p:nvPr/>
        </p:nvSpPr>
        <p:spPr>
          <a:xfrm>
            <a:off x="10138905" y="4476750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3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3" name="Cube #35"/>
          <p:cNvSpPr/>
          <p:nvPr/>
        </p:nvSpPr>
        <p:spPr>
          <a:xfrm>
            <a:off x="10138905" y="5352723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35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1" name="Cube #4"/>
          <p:cNvSpPr/>
          <p:nvPr/>
        </p:nvSpPr>
        <p:spPr>
          <a:xfrm>
            <a:off x="10138905" y="3589855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4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2" name="Cube +"/>
          <p:cNvSpPr/>
          <p:nvPr/>
        </p:nvSpPr>
        <p:spPr>
          <a:xfrm>
            <a:off x="10138905" y="2713882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Cube #7"/>
          <p:cNvSpPr/>
          <p:nvPr/>
        </p:nvSpPr>
        <p:spPr>
          <a:xfrm>
            <a:off x="10138905" y="4476750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7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8" name="Cube *"/>
          <p:cNvSpPr/>
          <p:nvPr/>
        </p:nvSpPr>
        <p:spPr>
          <a:xfrm>
            <a:off x="10138905" y="3591253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9" name="Box"/>
          <p:cNvSpPr/>
          <p:nvPr/>
        </p:nvSpPr>
        <p:spPr>
          <a:xfrm>
            <a:off x="9858375" y="828339"/>
            <a:ext cx="1816100" cy="5767069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91785" y="2933493"/>
            <a:ext cx="2914333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5 3 </a:t>
            </a:r>
            <a:r>
              <a:rPr lang="en-US" sz="4000" dirty="0">
                <a:latin typeface="Consolas" panose="020B0609020204030204" pitchFamily="49" charset="0"/>
              </a:rPr>
              <a:t>4</a:t>
            </a:r>
            <a:r>
              <a:rPr lang="en-US" sz="4000" dirty="0" smtClean="0">
                <a:latin typeface="Consolas" panose="020B0609020204030204" pitchFamily="49" charset="0"/>
              </a:rPr>
              <a:t> </a:t>
            </a:r>
            <a:r>
              <a:rPr lang="en-US" sz="4000" dirty="0">
                <a:latin typeface="Consolas" panose="020B0609020204030204" pitchFamily="49" charset="0"/>
              </a:rPr>
              <a:t>+</a:t>
            </a:r>
            <a:r>
              <a:rPr lang="en-US" sz="4000" dirty="0" smtClean="0">
                <a:latin typeface="Consolas" panose="020B0609020204030204" pitchFamily="49" charset="0"/>
              </a:rPr>
              <a:t> </a:t>
            </a:r>
            <a:r>
              <a:rPr lang="en-US" sz="4000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5" name="Arrow 5"/>
          <p:cNvSpPr/>
          <p:nvPr/>
        </p:nvSpPr>
        <p:spPr>
          <a:xfrm rot="16200000">
            <a:off x="6189148" y="3686489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 3"/>
          <p:cNvSpPr/>
          <p:nvPr/>
        </p:nvSpPr>
        <p:spPr>
          <a:xfrm rot="16200000">
            <a:off x="6756111" y="3686488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 4"/>
          <p:cNvSpPr/>
          <p:nvPr/>
        </p:nvSpPr>
        <p:spPr>
          <a:xfrm rot="16200000">
            <a:off x="7300061" y="3662804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 +"/>
          <p:cNvSpPr/>
          <p:nvPr/>
        </p:nvSpPr>
        <p:spPr>
          <a:xfrm rot="16200000">
            <a:off x="7854137" y="3662804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 *"/>
          <p:cNvSpPr/>
          <p:nvPr/>
        </p:nvSpPr>
        <p:spPr>
          <a:xfrm rot="16200000">
            <a:off x="8406915" y="3662803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deCube #3"/>
          <p:cNvSpPr/>
          <p:nvPr/>
        </p:nvSpPr>
        <p:spPr>
          <a:xfrm>
            <a:off x="3392458" y="2365027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3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25" name="CodeCube #4"/>
          <p:cNvSpPr/>
          <p:nvPr/>
        </p:nvSpPr>
        <p:spPr>
          <a:xfrm>
            <a:off x="3392458" y="1704331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4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6" name="CodeCube +"/>
          <p:cNvSpPr/>
          <p:nvPr/>
        </p:nvSpPr>
        <p:spPr>
          <a:xfrm>
            <a:off x="3392458" y="1043635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CodeCube #5"/>
          <p:cNvSpPr/>
          <p:nvPr/>
        </p:nvSpPr>
        <p:spPr>
          <a:xfrm>
            <a:off x="3392458" y="2365027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onsolas" panose="020B0609020204030204" pitchFamily="49" charset="0"/>
              </a:rPr>
              <a:t>5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29" name="CodeCube #7"/>
          <p:cNvSpPr/>
          <p:nvPr/>
        </p:nvSpPr>
        <p:spPr>
          <a:xfrm>
            <a:off x="3392458" y="1704331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7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30" name="CodeCube *"/>
          <p:cNvSpPr/>
          <p:nvPr/>
        </p:nvSpPr>
        <p:spPr>
          <a:xfrm>
            <a:off x="3392458" y="1043635"/>
            <a:ext cx="916064" cy="837284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31" name="CodeCube #35"/>
          <p:cNvSpPr/>
          <p:nvPr/>
        </p:nvSpPr>
        <p:spPr>
          <a:xfrm>
            <a:off x="2538972" y="3937875"/>
            <a:ext cx="1084446" cy="996981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onsolas" panose="020B0609020204030204" pitchFamily="49" charset="0"/>
              </a:rPr>
              <a:t>35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7500" y="1880315"/>
            <a:ext cx="2908618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5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*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3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+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4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latin typeface="Consolas" panose="020B0609020204030204" pitchFamily="49" charset="0"/>
              </a:rPr>
              <a:t>)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1" grpId="0" animBg="1"/>
      <p:bldP spid="11" grpId="1" animBg="1"/>
      <p:bldP spid="12" grpId="0" animBg="1"/>
      <p:bldP spid="12" grpId="1" animBg="1"/>
      <p:bldP spid="24" grpId="0" animBg="1"/>
      <p:bldP spid="24" grpId="1" animBg="1"/>
      <p:bldP spid="8" grpId="0" animBg="1"/>
      <p:bldP spid="8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179" y="192503"/>
            <a:ext cx="8643938" cy="6484061"/>
            <a:chOff x="211304" y="67378"/>
            <a:chExt cx="8643938" cy="648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3945"/>
            <a:stretch/>
          </p:blipFill>
          <p:spPr>
            <a:xfrm>
              <a:off x="211304" y="67378"/>
              <a:ext cx="8639175" cy="43360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690" t="6896" r="5334" b="11118"/>
            <a:stretch/>
          </p:blipFill>
          <p:spPr>
            <a:xfrm>
              <a:off x="215900" y="3654235"/>
              <a:ext cx="8639342" cy="2897204"/>
            </a:xfrm>
            <a:prstGeom prst="rect">
              <a:avLst/>
            </a:prstGeom>
          </p:spPr>
        </p:pic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696224" y="1240997"/>
            <a:ext cx="3226267" cy="5076725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for each token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push token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if token is 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op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x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y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calc</a:t>
            </a:r>
            <a:r>
              <a:rPr lang="en-US" sz="2400" dirty="0" smtClean="0">
                <a:latin typeface="Consolas" panose="020B0609020204030204" pitchFamily="49" charset="0"/>
              </a:rPr>
              <a:t> &amp; push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answer = pop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415" y="619594"/>
            <a:ext cx="6167263" cy="77606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4809" y="5804034"/>
            <a:ext cx="406712" cy="38340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2699" y="1346076"/>
            <a:ext cx="2687899" cy="36722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2699" y="1739399"/>
            <a:ext cx="7625659" cy="76451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555" y="5410870"/>
            <a:ext cx="406712" cy="43455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6696" y="2495684"/>
            <a:ext cx="6177006" cy="128367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41199" y="3779360"/>
            <a:ext cx="6177006" cy="163151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3414" y="6163057"/>
            <a:ext cx="8114943" cy="43158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7" y="186018"/>
            <a:ext cx="3744914" cy="1400530"/>
          </a:xfrm>
        </p:spPr>
        <p:txBody>
          <a:bodyPr/>
          <a:lstStyle/>
          <a:p>
            <a:r>
              <a:rPr lang="en-US" dirty="0" smtClean="0"/>
              <a:t>Infix to Postfix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6225"/>
            <a:ext cx="12191999" cy="645795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for each token in problem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if number then put in queue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else if "(" </a:t>
            </a:r>
            <a:r>
              <a:rPr lang="en-US" sz="2400" dirty="0" err="1" smtClean="0">
                <a:latin typeface="Consolas" panose="020B0609020204030204" pitchFamily="49" charset="0"/>
              </a:rPr>
              <a:t>stack.push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else if ")"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	while </a:t>
            </a:r>
            <a:r>
              <a:rPr lang="en-US" sz="2400" dirty="0" err="1" smtClean="0">
                <a:latin typeface="Consolas" panose="020B0609020204030204" pitchFamily="49" charset="0"/>
              </a:rPr>
              <a:t>stack.peek</a:t>
            </a:r>
            <a:r>
              <a:rPr lang="en-US" sz="2400" dirty="0" smtClean="0">
                <a:latin typeface="Consolas" panose="020B0609020204030204" pitchFamily="49" charset="0"/>
              </a:rPr>
              <a:t> != "("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stack.pop</a:t>
            </a:r>
            <a:r>
              <a:rPr lang="en-US" sz="2400" dirty="0" smtClean="0">
                <a:latin typeface="Consolas" panose="020B0609020204030204" pitchFamily="49" charset="0"/>
              </a:rPr>
              <a:t> and put in queue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stack.pop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else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while rank[token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  <a:r>
              <a:rPr lang="en-US" sz="2400" dirty="0" smtClean="0">
                <a:latin typeface="Consolas" panose="020B0609020204030204" pitchFamily="49" charset="0"/>
              </a:rPr>
              <a:t> &lt; rank[</a:t>
            </a:r>
            <a:r>
              <a:rPr lang="en-US" sz="2400" dirty="0" err="1" smtClean="0">
                <a:latin typeface="Consolas" panose="020B0609020204030204" pitchFamily="49" charset="0"/>
              </a:rPr>
              <a:t>stack.peek</a:t>
            </a:r>
            <a:r>
              <a:rPr lang="en-US" sz="2400" dirty="0" smtClean="0">
                <a:latin typeface="Consolas" panose="020B0609020204030204" pitchFamily="49" charset="0"/>
              </a:rPr>
              <a:t>] and </a:t>
            </a:r>
            <a:r>
              <a:rPr lang="en-US" sz="2400" dirty="0" err="1" smtClean="0">
                <a:latin typeface="Consolas" panose="020B0609020204030204" pitchFamily="49" charset="0"/>
              </a:rPr>
              <a:t>stack.peek</a:t>
            </a:r>
            <a:r>
              <a:rPr lang="en-US" sz="2400" dirty="0" smtClean="0">
                <a:latin typeface="Consolas" panose="020B0609020204030204" pitchFamily="49" charset="0"/>
              </a:rPr>
              <a:t> != "("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stack.pop</a:t>
            </a:r>
            <a:r>
              <a:rPr lang="en-US" sz="2400" dirty="0" smtClean="0">
                <a:latin typeface="Consolas" panose="020B0609020204030204" pitchFamily="49" charset="0"/>
              </a:rPr>
              <a:t> and put in queue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stack.push</a:t>
            </a:r>
            <a:r>
              <a:rPr lang="en-US" sz="2400" dirty="0" smtClean="0">
                <a:latin typeface="Consolas" panose="020B0609020204030204" pitchFamily="49" charset="0"/>
              </a:rPr>
              <a:t> token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while(stack not empty)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stack.pop</a:t>
            </a:r>
            <a:r>
              <a:rPr lang="en-US" sz="2400" dirty="0" smtClean="0">
                <a:latin typeface="Consolas" panose="020B0609020204030204" pitchFamily="49" charset="0"/>
              </a:rPr>
              <a:t> and put in queue</a:t>
            </a:r>
          </a:p>
        </p:txBody>
      </p:sp>
    </p:spTree>
    <p:extLst>
      <p:ext uri="{BB962C8B-B14F-4D97-AF65-F5344CB8AC3E}">
        <p14:creationId xmlns:p14="http://schemas.microsoft.com/office/powerpoint/2010/main" val="35885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blem"/>
          <p:cNvSpPr txBox="1"/>
          <p:nvPr/>
        </p:nvSpPr>
        <p:spPr>
          <a:xfrm>
            <a:off x="728828" y="2214700"/>
            <a:ext cx="4096559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anose="020B0609020204030204" pitchFamily="49" charset="0"/>
              </a:rPr>
              <a:t>5 * ( 3 + 4 )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21" name="Rank"/>
          <p:cNvSpPr txBox="1"/>
          <p:nvPr/>
        </p:nvSpPr>
        <p:spPr>
          <a:xfrm>
            <a:off x="9980690" y="1599147"/>
            <a:ext cx="1816100" cy="378565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(	</a:t>
            </a:r>
            <a:r>
              <a:rPr lang="en-US" sz="4000" dirty="0" smtClean="0"/>
              <a:t>10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)	</a:t>
            </a:r>
            <a:r>
              <a:rPr lang="en-US" sz="4000" dirty="0" smtClean="0"/>
              <a:t>10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*	</a:t>
            </a:r>
            <a:r>
              <a:rPr lang="en-US" sz="4000" dirty="0" smtClean="0"/>
              <a:t>4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/	</a:t>
            </a:r>
            <a:r>
              <a:rPr lang="en-US" sz="4000" dirty="0" smtClean="0"/>
              <a:t>3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+	</a:t>
            </a:r>
            <a:r>
              <a:rPr lang="en-US" sz="4000" dirty="0" smtClean="0"/>
              <a:t>2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-	</a:t>
            </a:r>
            <a:r>
              <a:rPr lang="en-US" sz="4000" dirty="0" smtClean="0"/>
              <a:t>1</a:t>
            </a:r>
            <a:endParaRPr lang="en-US" sz="4000" dirty="0"/>
          </a:p>
        </p:txBody>
      </p:sp>
      <p:sp>
        <p:nvSpPr>
          <p:cNvPr id="17" name="Queue"/>
          <p:cNvSpPr txBox="1"/>
          <p:nvPr/>
        </p:nvSpPr>
        <p:spPr>
          <a:xfrm>
            <a:off x="5464367" y="417345"/>
            <a:ext cx="138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Queue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Stack"/>
          <p:cNvSpPr txBox="1"/>
          <p:nvPr/>
        </p:nvSpPr>
        <p:spPr>
          <a:xfrm>
            <a:off x="7965195" y="417345"/>
            <a:ext cx="137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Stack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QueueBoxBack"/>
          <p:cNvSpPr/>
          <p:nvPr/>
        </p:nvSpPr>
        <p:spPr>
          <a:xfrm flipH="1" flipV="1">
            <a:off x="5027549" y="912649"/>
            <a:ext cx="1816100" cy="57670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ckBoxBack"/>
          <p:cNvSpPr/>
          <p:nvPr/>
        </p:nvSpPr>
        <p:spPr>
          <a:xfrm flipH="1" flipV="1">
            <a:off x="7526162" y="912649"/>
            <a:ext cx="1816100" cy="5767069"/>
          </a:xfrm>
          <a:prstGeom prst="cub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5"/>
          <p:cNvSpPr/>
          <p:nvPr/>
        </p:nvSpPr>
        <p:spPr>
          <a:xfrm>
            <a:off x="5310572" y="5406638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5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9" name="Cube *"/>
          <p:cNvSpPr/>
          <p:nvPr/>
        </p:nvSpPr>
        <p:spPr>
          <a:xfrm>
            <a:off x="7806692" y="5406638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Cube 3"/>
          <p:cNvSpPr/>
          <p:nvPr/>
        </p:nvSpPr>
        <p:spPr>
          <a:xfrm>
            <a:off x="5316008" y="4546795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3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6" name="Cube 4"/>
          <p:cNvSpPr/>
          <p:nvPr/>
        </p:nvSpPr>
        <p:spPr>
          <a:xfrm>
            <a:off x="5302643" y="3686952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4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3" name="Cube ("/>
          <p:cNvSpPr/>
          <p:nvPr/>
        </p:nvSpPr>
        <p:spPr>
          <a:xfrm>
            <a:off x="7806692" y="4546795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(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Cube +"/>
          <p:cNvSpPr/>
          <p:nvPr/>
        </p:nvSpPr>
        <p:spPr>
          <a:xfrm>
            <a:off x="7806692" y="3686952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7" name="QCube +"/>
          <p:cNvSpPr/>
          <p:nvPr/>
        </p:nvSpPr>
        <p:spPr>
          <a:xfrm>
            <a:off x="5296910" y="2827109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QCube *"/>
          <p:cNvSpPr/>
          <p:nvPr/>
        </p:nvSpPr>
        <p:spPr>
          <a:xfrm>
            <a:off x="5291177" y="1967266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0" name="StackBox"/>
          <p:cNvSpPr/>
          <p:nvPr/>
        </p:nvSpPr>
        <p:spPr>
          <a:xfrm>
            <a:off x="7526162" y="912649"/>
            <a:ext cx="1816100" cy="5767069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 5"/>
          <p:cNvSpPr/>
          <p:nvPr/>
        </p:nvSpPr>
        <p:spPr>
          <a:xfrm rot="16200000">
            <a:off x="491108" y="2928668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 *"/>
          <p:cNvSpPr/>
          <p:nvPr/>
        </p:nvSpPr>
        <p:spPr>
          <a:xfrm rot="16200000">
            <a:off x="1058351" y="2928673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 ("/>
          <p:cNvSpPr/>
          <p:nvPr/>
        </p:nvSpPr>
        <p:spPr>
          <a:xfrm rot="16200000">
            <a:off x="1615835" y="2928677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 3"/>
          <p:cNvSpPr/>
          <p:nvPr/>
        </p:nvSpPr>
        <p:spPr>
          <a:xfrm rot="16200000">
            <a:off x="2169911" y="2928677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 +"/>
          <p:cNvSpPr/>
          <p:nvPr/>
        </p:nvSpPr>
        <p:spPr>
          <a:xfrm rot="16200000">
            <a:off x="2722689" y="2928676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 4"/>
          <p:cNvSpPr/>
          <p:nvPr/>
        </p:nvSpPr>
        <p:spPr>
          <a:xfrm rot="16200000">
            <a:off x="3306534" y="2928674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 )"/>
          <p:cNvSpPr/>
          <p:nvPr/>
        </p:nvSpPr>
        <p:spPr>
          <a:xfrm rot="16200000">
            <a:off x="3859312" y="2928675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QueueBox"/>
          <p:cNvSpPr/>
          <p:nvPr/>
        </p:nvSpPr>
        <p:spPr>
          <a:xfrm>
            <a:off x="5022113" y="912649"/>
            <a:ext cx="1816100" cy="5767069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24" grpId="0" animBg="1"/>
      <p:bldP spid="26" grpId="0" animBg="1"/>
      <p:bldP spid="23" grpId="0" animBg="1"/>
      <p:bldP spid="23" grpId="1" animBg="1"/>
      <p:bldP spid="25" grpId="0" animBg="1"/>
      <p:bldP spid="25" grpId="1" animBg="1"/>
      <p:bldP spid="27" grpId="0" animBg="1"/>
      <p:bldP spid="28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blem"/>
          <p:cNvSpPr txBox="1"/>
          <p:nvPr/>
        </p:nvSpPr>
        <p:spPr>
          <a:xfrm>
            <a:off x="728828" y="2214700"/>
            <a:ext cx="4096559" cy="70788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anose="020B0609020204030204" pitchFamily="49" charset="0"/>
              </a:rPr>
              <a:t>5 * 6 + ( 4 )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21" name="Rank"/>
          <p:cNvSpPr txBox="1"/>
          <p:nvPr/>
        </p:nvSpPr>
        <p:spPr>
          <a:xfrm>
            <a:off x="9980690" y="1599147"/>
            <a:ext cx="1816100" cy="378565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(	</a:t>
            </a:r>
            <a:r>
              <a:rPr lang="en-US" sz="4000" dirty="0" smtClean="0"/>
              <a:t>10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)	</a:t>
            </a:r>
            <a:r>
              <a:rPr lang="en-US" sz="4000" dirty="0" smtClean="0"/>
              <a:t>10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*	</a:t>
            </a:r>
            <a:r>
              <a:rPr lang="en-US" sz="4000" dirty="0" smtClean="0"/>
              <a:t>4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/	</a:t>
            </a:r>
            <a:r>
              <a:rPr lang="en-US" sz="4000" dirty="0" smtClean="0"/>
              <a:t>3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+	</a:t>
            </a:r>
            <a:r>
              <a:rPr lang="en-US" sz="4000" dirty="0" smtClean="0"/>
              <a:t>2</a:t>
            </a:r>
          </a:p>
          <a:p>
            <a:pPr algn="ctr"/>
            <a:r>
              <a:rPr lang="en-US" sz="4000" dirty="0" smtClean="0">
                <a:latin typeface="Consolas" panose="020B0609020204030204" pitchFamily="49" charset="0"/>
              </a:rPr>
              <a:t>-	</a:t>
            </a:r>
            <a:r>
              <a:rPr lang="en-US" sz="4000" dirty="0" smtClean="0"/>
              <a:t>1</a:t>
            </a:r>
            <a:endParaRPr lang="en-US" sz="4000" dirty="0"/>
          </a:p>
        </p:txBody>
      </p:sp>
      <p:sp>
        <p:nvSpPr>
          <p:cNvPr id="17" name="Queue"/>
          <p:cNvSpPr txBox="1"/>
          <p:nvPr/>
        </p:nvSpPr>
        <p:spPr>
          <a:xfrm>
            <a:off x="5464367" y="417345"/>
            <a:ext cx="138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Queue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Stack"/>
          <p:cNvSpPr txBox="1"/>
          <p:nvPr/>
        </p:nvSpPr>
        <p:spPr>
          <a:xfrm>
            <a:off x="7965195" y="417345"/>
            <a:ext cx="137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Stack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QueueBoxBack"/>
          <p:cNvSpPr/>
          <p:nvPr/>
        </p:nvSpPr>
        <p:spPr>
          <a:xfrm flipH="1" flipV="1">
            <a:off x="5027549" y="912649"/>
            <a:ext cx="1816100" cy="57670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ckBoxBack"/>
          <p:cNvSpPr/>
          <p:nvPr/>
        </p:nvSpPr>
        <p:spPr>
          <a:xfrm flipH="1" flipV="1">
            <a:off x="7526162" y="912649"/>
            <a:ext cx="1816100" cy="5767069"/>
          </a:xfrm>
          <a:prstGeom prst="cub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5"/>
          <p:cNvSpPr/>
          <p:nvPr/>
        </p:nvSpPr>
        <p:spPr>
          <a:xfrm>
            <a:off x="5310572" y="5406638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5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9" name="Cube *"/>
          <p:cNvSpPr/>
          <p:nvPr/>
        </p:nvSpPr>
        <p:spPr>
          <a:xfrm>
            <a:off x="7806692" y="5406638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Cube 6"/>
          <p:cNvSpPr/>
          <p:nvPr/>
        </p:nvSpPr>
        <p:spPr>
          <a:xfrm>
            <a:off x="5316008" y="4546795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6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30" name="QCube *"/>
          <p:cNvSpPr/>
          <p:nvPr/>
        </p:nvSpPr>
        <p:spPr>
          <a:xfrm>
            <a:off x="5318726" y="3686952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*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6" name="Cube 4"/>
          <p:cNvSpPr/>
          <p:nvPr/>
        </p:nvSpPr>
        <p:spPr>
          <a:xfrm>
            <a:off x="5313290" y="2827109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4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3" name="Cube +"/>
          <p:cNvSpPr/>
          <p:nvPr/>
        </p:nvSpPr>
        <p:spPr>
          <a:xfrm>
            <a:off x="7806692" y="5406638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Cube ("/>
          <p:cNvSpPr/>
          <p:nvPr/>
        </p:nvSpPr>
        <p:spPr>
          <a:xfrm>
            <a:off x="7806692" y="4546795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onsolas" panose="020B0609020204030204" pitchFamily="49" charset="0"/>
              </a:rPr>
              <a:t>(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31" name="QCube +"/>
          <p:cNvSpPr/>
          <p:nvPr/>
        </p:nvSpPr>
        <p:spPr>
          <a:xfrm>
            <a:off x="5305490" y="1967266"/>
            <a:ext cx="1255040" cy="1147108"/>
          </a:xfrm>
          <a:prstGeom prst="cube">
            <a:avLst>
              <a:gd name="adj" fmla="val 30812"/>
            </a:avLst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Consolas" panose="020B0609020204030204" pitchFamily="49" charset="0"/>
              </a:rPr>
              <a:t>+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0" name="StackBox"/>
          <p:cNvSpPr/>
          <p:nvPr/>
        </p:nvSpPr>
        <p:spPr>
          <a:xfrm>
            <a:off x="7526162" y="912649"/>
            <a:ext cx="1816100" cy="5767069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 5"/>
          <p:cNvSpPr/>
          <p:nvPr/>
        </p:nvSpPr>
        <p:spPr>
          <a:xfrm rot="16200000">
            <a:off x="504923" y="2952362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 *"/>
          <p:cNvSpPr/>
          <p:nvPr/>
        </p:nvSpPr>
        <p:spPr>
          <a:xfrm rot="16200000">
            <a:off x="1071886" y="2952361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 6"/>
          <p:cNvSpPr/>
          <p:nvPr/>
        </p:nvSpPr>
        <p:spPr>
          <a:xfrm rot="16200000">
            <a:off x="1615835" y="2928677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 +"/>
          <p:cNvSpPr/>
          <p:nvPr/>
        </p:nvSpPr>
        <p:spPr>
          <a:xfrm rot="16200000">
            <a:off x="2169911" y="2928677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 ("/>
          <p:cNvSpPr/>
          <p:nvPr/>
        </p:nvSpPr>
        <p:spPr>
          <a:xfrm rot="16200000">
            <a:off x="2722689" y="2928676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 4"/>
          <p:cNvSpPr/>
          <p:nvPr/>
        </p:nvSpPr>
        <p:spPr>
          <a:xfrm rot="16200000">
            <a:off x="3306534" y="2928674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 )"/>
          <p:cNvSpPr/>
          <p:nvPr/>
        </p:nvSpPr>
        <p:spPr>
          <a:xfrm rot="16200000">
            <a:off x="3859312" y="2928675"/>
            <a:ext cx="921631" cy="69386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QueueBox"/>
          <p:cNvSpPr/>
          <p:nvPr/>
        </p:nvSpPr>
        <p:spPr>
          <a:xfrm>
            <a:off x="5022113" y="912649"/>
            <a:ext cx="1816100" cy="5767069"/>
          </a:xfrm>
          <a:prstGeom prst="cube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24" grpId="0" animBg="1"/>
      <p:bldP spid="30" grpId="0" animBg="1"/>
      <p:bldP spid="26" grpId="0" animBg="1"/>
      <p:bldP spid="23" grpId="0" animBg="1"/>
      <p:bldP spid="23" grpId="1" animBg="1"/>
      <p:bldP spid="25" grpId="0" animBg="1"/>
      <p:bldP spid="25" grpId="1" animBg="1"/>
      <p:bldP spid="3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1756" y="198134"/>
            <a:ext cx="8912993" cy="9689889"/>
            <a:chOff x="577515" y="217385"/>
            <a:chExt cx="8912993" cy="9689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179" y="217385"/>
              <a:ext cx="8905875" cy="60102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593" r="3922"/>
            <a:stretch/>
          </p:blipFill>
          <p:spPr>
            <a:xfrm>
              <a:off x="577515" y="5897249"/>
              <a:ext cx="8912993" cy="401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0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555 L -0.00403 -0.4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Review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59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1251480" cy="41954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in the text file 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inmates.csv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each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CSV</a:t>
            </a:r>
            <a:r>
              <a:rPr lang="en-US" dirty="0"/>
              <a:t>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</a:t>
            </a:r>
            <a:r>
              <a:rPr lang="en-US" dirty="0"/>
              <a:t> to the value in the 3</a:t>
            </a:r>
            <a:r>
              <a:rPr lang="en-US" baseline="30000" dirty="0"/>
              <a:t>rd</a:t>
            </a:r>
            <a:r>
              <a:rPr lang="en-US" dirty="0"/>
              <a:t> column in each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value in the 6</a:t>
            </a:r>
            <a:r>
              <a:rPr lang="en-US" baseline="30000" dirty="0"/>
              <a:t>th</a:t>
            </a:r>
            <a:r>
              <a:rPr lang="en-US" dirty="0"/>
              <a:t> column to today’s 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"released" as the last value for each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new file with the updated data as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33556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452718"/>
            <a:ext cx="11321475" cy="633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Jack,5/1/1981,60,F6,254,11/26/2020</a:t>
            </a: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Joe,6/23/1970,122,F6,170,5/30/2018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Craig,8/5/1975,20,F7,210,2/1/2025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Jack,5/1/1981,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65</a:t>
            </a:r>
            <a:r>
              <a:rPr lang="en-US" sz="3200" dirty="0" smtClean="0">
                <a:latin typeface="Consolas" panose="020B0609020204030204" pitchFamily="49" charset="0"/>
              </a:rPr>
              <a:t>,F6,254,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Joe,6/23/1970,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127</a:t>
            </a:r>
            <a:r>
              <a:rPr lang="en-US" sz="3200" dirty="0" smtClean="0">
                <a:latin typeface="Consolas" panose="020B0609020204030204" pitchFamily="49" charset="0"/>
              </a:rPr>
              <a:t>,F6,170,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Craig,8/5/1975,</a:t>
            </a:r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25</a:t>
            </a:r>
            <a:r>
              <a:rPr lang="en-US" sz="3200" dirty="0" smtClean="0">
                <a:latin typeface="Consolas" panose="020B0609020204030204" pitchFamily="49" charset="0"/>
              </a:rPr>
              <a:t>,F7,210,</a:t>
            </a:r>
            <a:fld id="{CBAE9216-83C6-445F-B755-AA516CF10959}" type="datetime1">
              <a:rPr lang="en-US" sz="3200" b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pPr marL="0" indent="0">
                <a:buNone/>
              </a:pPr>
              <a:t>6/7/2021</a:t>
            </a:fld>
            <a:r>
              <a:rPr lang="en-US" sz="32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,released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14928" cy="4195481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if(</a:t>
            </a:r>
            <a:r>
              <a:rPr lang="en-US" dirty="0" err="1" smtClean="0">
                <a:latin typeface="Consolas" panose="020B0609020204030204" pitchFamily="49" charset="0"/>
              </a:rPr>
              <a:t>editor.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SelectionLength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Process.Start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executable.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FullName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var filename = </a:t>
            </a:r>
            <a:r>
              <a:rPr lang="en-US" dirty="0" smtClean="0">
                <a:latin typeface="Consolas" panose="020B0609020204030204" pitchFamily="49" charset="0"/>
              </a:rPr>
              <a:t>"App_"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smtClean="0">
                <a:latin typeface="Consolas" panose="020B0609020204030204" pitchFamily="49" charset="0"/>
              </a:rPr>
              <a:t>DateTime.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Now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smtClean="0">
                <a:latin typeface="Consolas" panose="020B0609020204030204" pitchFamily="49" charset="0"/>
              </a:rPr>
              <a:t>".exe";</a:t>
            </a:r>
          </a:p>
          <a:p>
            <a:r>
              <a:rPr lang="en-US" dirty="0" err="1">
                <a:latin typeface="Consolas" panose="020B0609020204030204" pitchFamily="49" charset="0"/>
              </a:rPr>
              <a:t>txtLine.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"";</a:t>
            </a:r>
          </a:p>
          <a:p>
            <a:r>
              <a:rPr lang="en-US" dirty="0" err="1">
                <a:latin typeface="Consolas" panose="020B0609020204030204" pitchFamily="49" charset="0"/>
              </a:rPr>
              <a:t>args.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Cancel</a:t>
            </a:r>
            <a:r>
              <a:rPr lang="en-US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variable</a:t>
            </a:r>
            <a:r>
              <a:rPr lang="en-US" b="1" dirty="0" err="1" smtClean="0"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latin typeface="Consolas" panose="020B0609020204030204" pitchFamily="49" charset="0"/>
              </a:rPr>
              <a:t>PropertyName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3098800" y="5863804"/>
            <a:ext cx="381000" cy="7691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435" y="245042"/>
            <a:ext cx="4595865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Property</a:t>
            </a:r>
          </a:p>
          <a:p>
            <a:r>
              <a:rPr lang="en-US" sz="2800" dirty="0"/>
              <a:t>Variable that can be accessed inside a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94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0" y="207834"/>
            <a:ext cx="9324975" cy="63055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6478" y="1531130"/>
            <a:ext cx="2969322" cy="4195481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inmates.csv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</a:t>
            </a:r>
            <a:r>
              <a:rPr lang="en-US" dirty="0"/>
              <a:t> to </a:t>
            </a:r>
            <a:r>
              <a:rPr lang="en-US" dirty="0" smtClean="0"/>
              <a:t>3rd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5th date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smtClean="0"/>
              <a:t>"released"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CSV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022" y="362795"/>
            <a:ext cx="7941141" cy="12564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1540654"/>
            <a:ext cx="7128162" cy="14623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976" y="3112790"/>
            <a:ext cx="7508185" cy="66950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976" y="3782290"/>
            <a:ext cx="7508185" cy="130396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4443" y="5581650"/>
            <a:ext cx="7508185" cy="4363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4443" y="6017992"/>
            <a:ext cx="328557" cy="34290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3056" y="5086258"/>
            <a:ext cx="7128162" cy="35098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3661343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Variable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Class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Library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Method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Property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Operator</a:t>
            </a:r>
            <a:endParaRPr lang="en-US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858702" y="1380911"/>
            <a:ext cx="9333297" cy="5194220"/>
          </a:xfrm>
        </p:spPr>
        <p:txBody>
          <a:bodyPr>
            <a:noAutofit/>
          </a:bodyPr>
          <a:lstStyle/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Stores </a:t>
            </a:r>
            <a:r>
              <a:rPr lang="en-US" sz="2800" dirty="0"/>
              <a:t>a </a:t>
            </a:r>
            <a:r>
              <a:rPr lang="en-US" sz="2800" dirty="0" smtClean="0"/>
              <a:t>value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Contains </a:t>
            </a:r>
            <a:r>
              <a:rPr lang="en-US" sz="2800" dirty="0"/>
              <a:t>functionality and </a:t>
            </a:r>
            <a:r>
              <a:rPr lang="en-US" sz="2800" dirty="0" smtClean="0"/>
              <a:t>values</a:t>
            </a:r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Set </a:t>
            </a:r>
            <a:r>
              <a:rPr lang="en-US" sz="2800" dirty="0"/>
              <a:t>of </a:t>
            </a:r>
            <a:r>
              <a:rPr lang="en-US" sz="2800" dirty="0" smtClean="0"/>
              <a:t>Classes </a:t>
            </a:r>
            <a:r>
              <a:rPr lang="en-US" sz="2800" dirty="0"/>
              <a:t>that can be referenced in your </a:t>
            </a:r>
            <a:r>
              <a:rPr lang="en-US" sz="2800" dirty="0" smtClean="0"/>
              <a:t>code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90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Block </a:t>
            </a:r>
            <a:r>
              <a:rPr lang="en-US" sz="2800" dirty="0"/>
              <a:t>of code that performs </a:t>
            </a:r>
            <a:r>
              <a:rPr lang="en-US" sz="2800" dirty="0" smtClean="0"/>
              <a:t>some action(s)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Variable </a:t>
            </a:r>
            <a:r>
              <a:rPr lang="en-US" sz="2800" dirty="0"/>
              <a:t>that can be accessed </a:t>
            </a:r>
            <a:r>
              <a:rPr lang="en-US" sz="2800" dirty="0" smtClean="0"/>
              <a:t>inside </a:t>
            </a:r>
            <a:r>
              <a:rPr lang="en-US" sz="2800" dirty="0"/>
              <a:t>a </a:t>
            </a:r>
            <a:r>
              <a:rPr lang="en-US" sz="2800" dirty="0" smtClean="0"/>
              <a:t>Class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80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An </a:t>
            </a:r>
            <a:r>
              <a:rPr lang="en-US" sz="2800" dirty="0"/>
              <a:t>action </a:t>
            </a:r>
            <a:r>
              <a:rPr lang="en-US" sz="2800" dirty="0" smtClean="0"/>
              <a:t>performed on one or more values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669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472317" cy="4774246"/>
          </a:xfrm>
        </p:spPr>
        <p:txBody>
          <a:bodyPr>
            <a:noAutofit/>
          </a:bodyPr>
          <a:lstStyle/>
          <a:p>
            <a:r>
              <a:rPr lang="en-US" dirty="0" smtClean="0"/>
              <a:t>A variable can be declared three different ways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r>
              <a:rPr lang="en-US" dirty="0"/>
              <a:t>	</a:t>
            </a:r>
            <a:endParaRPr lang="en-US" dirty="0" smtClean="0"/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birthYear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value;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 profit = 5280.32m;</a:t>
            </a:r>
            <a:endParaRPr lang="en-US" sz="2400" b="1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value;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isSaved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true;</a:t>
            </a:r>
          </a:p>
          <a:p>
            <a:pPr marL="57150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What does the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/>
              <a:t>  keyword tell </a:t>
            </a:r>
            <a:r>
              <a:rPr lang="en-US" dirty="0" err="1" smtClean="0"/>
              <a:t>.Net</a:t>
            </a:r>
            <a:r>
              <a:rPr lang="en-US" dirty="0" smtClean="0"/>
              <a:t>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2268" y="2487344"/>
            <a:ext cx="5736159" cy="2999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Value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 smtClean="0"/>
              <a:t> set &amp; Type declared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Value set &amp; 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declared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 smtClean="0"/>
              <a:t>Value set &amp; 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242583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0615446" cy="4639701"/>
          </a:xfrm>
        </p:spPr>
        <p:txBody>
          <a:bodyPr>
            <a:normAutofit/>
          </a:bodyPr>
          <a:lstStyle/>
          <a:p>
            <a:r>
              <a:rPr lang="en-US" dirty="0" smtClean="0"/>
              <a:t>What does the </a:t>
            </a:r>
            <a:r>
              <a:rPr lang="en-US" sz="36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 smtClean="0"/>
              <a:t> operator do with</a:t>
            </a:r>
          </a:p>
          <a:p>
            <a:pPr lvl="1"/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Why is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concatenation potentially dangerous?</a:t>
            </a:r>
          </a:p>
          <a:p>
            <a:endParaRPr lang="en-US" dirty="0" smtClean="0"/>
          </a:p>
          <a:p>
            <a:r>
              <a:rPr lang="en-US" dirty="0" smtClean="0"/>
              <a:t>What is the result of a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boolean</a:t>
            </a:r>
            <a:r>
              <a:rPr lang="en-US" dirty="0" smtClean="0"/>
              <a:t> operator?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5" y="1578543"/>
            <a:ext cx="11640160" cy="4855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5" y="1568918"/>
            <a:ext cx="11853184" cy="44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9" y="356385"/>
            <a:ext cx="9553575" cy="5991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175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58" y="1251285"/>
            <a:ext cx="10991234" cy="5317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6974009" y="914401"/>
            <a:ext cx="2121866" cy="503786"/>
          </a:xfrm>
          <a:prstGeom prst="wedgeRectCallout">
            <a:avLst>
              <a:gd name="adj1" fmla="val -45443"/>
              <a:gd name="adj2" fmla="val 9980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Column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x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963806" y="2250708"/>
            <a:ext cx="1709583" cy="503786"/>
          </a:xfrm>
          <a:prstGeom prst="wedgeRectCallout">
            <a:avLst>
              <a:gd name="adj1" fmla="val -53479"/>
              <a:gd name="adj2" fmla="val -1008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Row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y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1" y="365509"/>
            <a:ext cx="9258300" cy="5895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ular Callout 5"/>
          <p:cNvSpPr/>
          <p:nvPr/>
        </p:nvSpPr>
        <p:spPr>
          <a:xfrm>
            <a:off x="9849251" y="113616"/>
            <a:ext cx="2121866" cy="503786"/>
          </a:xfrm>
          <a:prstGeom prst="wedgeRectCallout">
            <a:avLst>
              <a:gd name="adj1" fmla="val -74928"/>
              <a:gd name="adj2" fmla="val 577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Column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x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69098" y="1480687"/>
            <a:ext cx="1709583" cy="503786"/>
          </a:xfrm>
          <a:prstGeom prst="wedgeRectCallout">
            <a:avLst>
              <a:gd name="adj1" fmla="val -53479"/>
              <a:gd name="adj2" fmla="val -1008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Row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y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7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20"/>
          <a:stretch/>
        </p:blipFill>
        <p:spPr>
          <a:xfrm>
            <a:off x="120667" y="204587"/>
            <a:ext cx="9533472" cy="6410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898106" y="1078030"/>
            <a:ext cx="5104597" cy="267765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file=</a:t>
            </a:r>
            <a:r>
              <a:rPr lang="en-US" sz="2400" dirty="0" err="1">
                <a:latin typeface="Consolas" panose="020B0609020204030204" pitchFamily="49" charset="0"/>
              </a:rPr>
              <a:t>CRAPe.cs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file=</a:t>
            </a:r>
            <a:r>
              <a:rPr lang="en-US" sz="2400" dirty="0" err="1">
                <a:latin typeface="Consolas" panose="020B0609020204030204" pitchFamily="49" charset="0"/>
              </a:rPr>
              <a:t>Tokenizer.cs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file=</a:t>
            </a:r>
            <a:r>
              <a:rPr lang="en-US" sz="2400" dirty="0" err="1" smtClean="0">
                <a:latin typeface="Consolas" panose="020B0609020204030204" pitchFamily="49" charset="0"/>
              </a:rPr>
              <a:t>MyEditor.cs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level=5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isIDE</a:t>
            </a:r>
            <a:r>
              <a:rPr lang="en-US" sz="2400" dirty="0">
                <a:latin typeface="Consolas" panose="020B0609020204030204" pitchFamily="49" charset="0"/>
              </a:rPr>
              <a:t>=true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projectType</a:t>
            </a:r>
            <a:r>
              <a:rPr lang="en-US" sz="2400" dirty="0" smtClean="0">
                <a:latin typeface="Consolas" panose="020B0609020204030204" pitchFamily="49" charset="0"/>
              </a:rPr>
              <a:t>=</a:t>
            </a:r>
            <a:r>
              <a:rPr lang="en-US" sz="2400" dirty="0" err="1" smtClean="0">
                <a:latin typeface="Consolas" panose="020B0609020204030204" pitchFamily="49" charset="0"/>
              </a:rPr>
              <a:t>winexe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reference=Newtonsoft.Json.dll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4771"/>
            <a:ext cx="7576655" cy="4730319"/>
          </a:xfrm>
        </p:spPr>
        <p:txBody>
          <a:bodyPr>
            <a:normAutofit/>
          </a:bodyPr>
          <a:lstStyle/>
          <a:p>
            <a:r>
              <a:rPr lang="en-US" dirty="0" smtClean="0"/>
              <a:t>Please comment your code</a:t>
            </a:r>
          </a:p>
          <a:p>
            <a:r>
              <a:rPr lang="en-US" dirty="0" smtClean="0"/>
              <a:t>Your teacher / boss will appreciate it</a:t>
            </a:r>
          </a:p>
          <a:p>
            <a:r>
              <a:rPr lang="en-US" dirty="0" smtClean="0"/>
              <a:t>Your fellow developers will appreciate it</a:t>
            </a:r>
          </a:p>
          <a:p>
            <a:r>
              <a:rPr lang="en-US" dirty="0" smtClean="0"/>
              <a:t>YOU will appreciate it</a:t>
            </a:r>
          </a:p>
          <a:p>
            <a:endParaRPr lang="en-US" dirty="0"/>
          </a:p>
          <a:p>
            <a:r>
              <a:rPr lang="en-US" dirty="0" smtClean="0"/>
              <a:t>Not blatantly obvious? Use a comment!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Comments also allow you to temporarily prevent code from running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766" y="1762223"/>
            <a:ext cx="3876675" cy="4600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0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952" y="1853248"/>
            <a:ext cx="12319000" cy="460913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Tkey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Tval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Queue&lt;T&gt;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Stack&lt;T&gt;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8472" y="1853247"/>
            <a:ext cx="6686212" cy="460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Dynamically expanding array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Value Pair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Maintains single unique copy of items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 In, First Out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 In, Last Out</a:t>
            </a:r>
          </a:p>
        </p:txBody>
      </p:sp>
    </p:spTree>
    <p:extLst>
      <p:ext uri="{BB962C8B-B14F-4D97-AF65-F5344CB8AC3E}">
        <p14:creationId xmlns:p14="http://schemas.microsoft.com/office/powerpoint/2010/main" val="359668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File System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2760846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Drive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Directory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File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Extension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Path</a:t>
            </a:r>
            <a:endParaRPr lang="en-US" sz="3200" dirty="0"/>
          </a:p>
          <a:p>
            <a:endParaRPr lang="en-US" sz="1050" dirty="0" smtClean="0"/>
          </a:p>
          <a:p>
            <a:r>
              <a:rPr lang="en-US" sz="3200" b="1" dirty="0" smtClean="0"/>
              <a:t>Stream</a:t>
            </a:r>
            <a:endParaRPr lang="en-US" sz="28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38366" y="1361661"/>
            <a:ext cx="8311950" cy="5194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Physical Storage Device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Organizational container on the Drive</a:t>
            </a:r>
            <a:endParaRPr lang="en-US" sz="1050" dirty="0" smtClean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Data stored on the Drive with a name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Defines the type of data</a:t>
            </a:r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Full </a:t>
            </a:r>
            <a:r>
              <a:rPr lang="en-US" sz="2800" dirty="0"/>
              <a:t>route to access a </a:t>
            </a:r>
            <a:r>
              <a:rPr lang="en-US" sz="2800" dirty="0" smtClean="0"/>
              <a:t>File </a:t>
            </a:r>
            <a:r>
              <a:rPr lang="en-US" sz="2800" dirty="0"/>
              <a:t>or </a:t>
            </a:r>
            <a:r>
              <a:rPr lang="en-US" sz="2800" dirty="0" smtClean="0"/>
              <a:t>Directory</a:t>
            </a:r>
            <a:endParaRPr lang="en-US" sz="3200" dirty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.NET classes for reading and writing Files</a:t>
            </a:r>
            <a:endParaRPr lang="en-US" sz="28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8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3" y="1939561"/>
            <a:ext cx="11832656" cy="4480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07268" y="125125"/>
            <a:ext cx="6121667" cy="193899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</a:rPr>
              <a:t>System.String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System.IO.File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System.Text.StringBuilder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Newtonsoft.Json.JsonConvert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Microsoft.Csharp.CSharpCodeProvider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2" y="1917784"/>
            <a:ext cx="11710187" cy="445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564431" y="442758"/>
            <a:ext cx="5409398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list = new List&lt;string&gt;();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s = new string[5];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rand = new Random();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8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5" y="1289215"/>
            <a:ext cx="11668125" cy="2962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09292" y="2782343"/>
            <a:ext cx="11137275" cy="7464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06900" y="4434370"/>
            <a:ext cx="4639666" cy="18466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pt-BR" sz="2400" dirty="0" smtClean="0">
              <a:latin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</a:rPr>
              <a:t>Num </a:t>
            </a:r>
            <a:r>
              <a:rPr lang="pt-BR" sz="2400" dirty="0">
                <a:latin typeface="Consolas" panose="020B0609020204030204" pitchFamily="49" charset="0"/>
              </a:rPr>
              <a:t>UpperCase:       7</a:t>
            </a:r>
          </a:p>
          <a:p>
            <a:endParaRPr lang="pt-BR" sz="2400" dirty="0" smtClean="0">
              <a:latin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</a:rPr>
              <a:t>Num </a:t>
            </a:r>
            <a:r>
              <a:rPr lang="pt-BR" sz="2400" dirty="0">
                <a:latin typeface="Consolas" panose="020B0609020204030204" pitchFamily="49" charset="0"/>
              </a:rPr>
              <a:t>&lt; 30:            </a:t>
            </a:r>
            <a:r>
              <a:rPr lang="pt-BR" sz="2400" dirty="0" smtClean="0">
                <a:latin typeface="Consolas" panose="020B0609020204030204" pitchFamily="49" charset="0"/>
              </a:rPr>
              <a:t>4</a:t>
            </a:r>
          </a:p>
          <a:p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291" y="3528790"/>
            <a:ext cx="11137275" cy="60849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3" y="478055"/>
            <a:ext cx="11487150" cy="441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09291" y="2145415"/>
            <a:ext cx="11137275" cy="100204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8413" y="4434370"/>
            <a:ext cx="6131292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Any </a:t>
            </a:r>
            <a:r>
              <a:rPr lang="en-US" sz="2400" dirty="0">
                <a:latin typeface="Consolas" panose="020B0609020204030204" pitchFamily="49" charset="0"/>
              </a:rPr>
              <a:t>2nd letter o:    </a:t>
            </a:r>
            <a:r>
              <a:rPr lang="en-US" sz="2400" dirty="0" smtClean="0">
                <a:latin typeface="Consolas" panose="020B0609020204030204" pitchFamily="49" charset="0"/>
              </a:rPr>
              <a:t>True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1st </a:t>
            </a:r>
            <a:r>
              <a:rPr lang="en-US" sz="2400" dirty="0">
                <a:latin typeface="Consolas" panose="020B0609020204030204" pitchFamily="49" charset="0"/>
              </a:rPr>
              <a:t>w/ 2nd letter o: </a:t>
            </a:r>
            <a:r>
              <a:rPr lang="en-US" sz="2400" dirty="0" smtClean="0">
                <a:latin typeface="Consolas" panose="020B0609020204030204" pitchFamily="49" charset="0"/>
              </a:rPr>
              <a:t>PowerPoint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291" y="3224460"/>
            <a:ext cx="11137275" cy="100102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005045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Object Oriented Programming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348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10395005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Developing in a way that models real objects</a:t>
            </a:r>
          </a:p>
          <a:p>
            <a:endParaRPr lang="en-US" sz="3200" dirty="0" smtClean="0"/>
          </a:p>
          <a:p>
            <a:r>
              <a:rPr lang="en-US" sz="3200" dirty="0" smtClean="0"/>
              <a:t>Code Re-Use</a:t>
            </a:r>
          </a:p>
          <a:p>
            <a:endParaRPr lang="en-US" sz="3200" dirty="0" smtClean="0"/>
          </a:p>
          <a:p>
            <a:r>
              <a:rPr lang="en-US" sz="3200" dirty="0" smtClean="0"/>
              <a:t>Faster Development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02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01750"/>
            <a:ext cx="11431589" cy="542925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+mn-lt"/>
              </a:rPr>
              <a:t>Class</a:t>
            </a:r>
            <a:r>
              <a:rPr lang="en-US" dirty="0" smtClean="0"/>
              <a:t>				Basic Unit of OOP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Inheritance</a:t>
            </a:r>
            <a:r>
              <a:rPr lang="en-US" dirty="0" smtClean="0"/>
              <a:t>		Allows one Class to expand on the 											functionality of 	another	</a:t>
            </a:r>
            <a:endParaRPr lang="en-US" dirty="0"/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Method</a:t>
            </a:r>
            <a:r>
              <a:rPr lang="en-US" dirty="0" smtClean="0"/>
              <a:t>			Block of code that performs an action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Property</a:t>
            </a:r>
            <a:r>
              <a:rPr lang="en-US" dirty="0" smtClean="0"/>
              <a:t>			Accessible value inside a Class</a:t>
            </a:r>
          </a:p>
          <a:p>
            <a:endParaRPr lang="en-US" sz="500" dirty="0" smtClean="0"/>
          </a:p>
          <a:p>
            <a:r>
              <a:rPr lang="en-US" sz="3200" b="1" dirty="0">
                <a:latin typeface="+mn-lt"/>
              </a:rPr>
              <a:t>Interface</a:t>
            </a:r>
            <a:r>
              <a:rPr lang="en-US" dirty="0"/>
              <a:t>			Defines a way that a group of </a:t>
            </a:r>
            <a:r>
              <a:rPr lang="en-US" dirty="0" smtClean="0"/>
              <a:t>Classes operate</a:t>
            </a:r>
          </a:p>
          <a:p>
            <a:endParaRPr lang="en-US" sz="500" dirty="0" smtClean="0"/>
          </a:p>
          <a:p>
            <a:r>
              <a:rPr lang="en-US" sz="3200" b="1" dirty="0" smtClean="0"/>
              <a:t>Enum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+mn-lt"/>
              </a:rPr>
              <a:t>Set of predefined values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1" y="1853248"/>
            <a:ext cx="10468578" cy="469678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 Class is an organizational unit for </a:t>
            </a:r>
          </a:p>
          <a:p>
            <a:pPr lvl="1"/>
            <a:r>
              <a:rPr lang="en-US" sz="2800" dirty="0" smtClean="0"/>
              <a:t>Methods</a:t>
            </a:r>
          </a:p>
          <a:p>
            <a:pPr lvl="1"/>
            <a:r>
              <a:rPr lang="en-US" sz="2800" dirty="0" smtClean="0"/>
              <a:t>Variables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roperties</a:t>
            </a:r>
          </a:p>
          <a:p>
            <a:endParaRPr lang="en-US" sz="3200" dirty="0" smtClean="0"/>
          </a:p>
          <a:p>
            <a:r>
              <a:rPr lang="en-US" sz="3200" dirty="0" smtClean="0"/>
              <a:t>Keep Classes small and uncomplicated</a:t>
            </a:r>
          </a:p>
          <a:p>
            <a:endParaRPr lang="en-US" sz="3200" dirty="0" smtClean="0"/>
          </a:p>
          <a:p>
            <a:r>
              <a:rPr lang="en-US" sz="3200" dirty="0" smtClean="0"/>
              <a:t>Think about what you are trying to model </a:t>
            </a:r>
            <a:r>
              <a:rPr lang="en-US" sz="3200" b="1" dirty="0" smtClean="0"/>
              <a:t>first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77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93988"/>
            <a:ext cx="10853462" cy="526401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Microsoft Visual Studio</a:t>
            </a:r>
          </a:p>
          <a:p>
            <a:pPr lvl="1"/>
            <a:r>
              <a:rPr lang="en-US" sz="2800" dirty="0" err="1" smtClean="0"/>
              <a:t>Intellisense</a:t>
            </a:r>
            <a:r>
              <a:rPr lang="en-US" sz="2800" dirty="0" smtClean="0"/>
              <a:t> / Syntax Highlighting</a:t>
            </a:r>
          </a:p>
          <a:p>
            <a:pPr lvl="1"/>
            <a:r>
              <a:rPr lang="en-US" sz="2800" dirty="0" smtClean="0"/>
              <a:t>File and Project Management</a:t>
            </a:r>
          </a:p>
          <a:p>
            <a:pPr lvl="1"/>
            <a:r>
              <a:rPr lang="en-US" sz="2800" dirty="0" smtClean="0"/>
              <a:t>Debugging and Compilation</a:t>
            </a:r>
          </a:p>
          <a:p>
            <a:pPr lvl="1"/>
            <a:r>
              <a:rPr lang="en-US" sz="2800" dirty="0" smtClean="0"/>
              <a:t>Impossible to get in here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r>
              <a:rPr lang="en-US" sz="2800" dirty="0">
                <a:sym typeface="Wingdings" panose="05000000000000000000" pitchFamily="2" charset="2"/>
              </a:rPr>
              <a:t/>
            </a:r>
            <a:br>
              <a:rPr lang="en-US" sz="2800" dirty="0">
                <a:sym typeface="Wingdings" panose="05000000000000000000" pitchFamily="2" charset="2"/>
              </a:rPr>
            </a:br>
            <a:endParaRPr lang="en-US" sz="2800" dirty="0" smtClean="0"/>
          </a:p>
          <a:p>
            <a:r>
              <a:rPr lang="en-US" sz="3200" b="1" dirty="0" smtClean="0"/>
              <a:t>C.R.A.P.e.</a:t>
            </a:r>
            <a:r>
              <a:rPr lang="en-US" sz="3200" dirty="0" smtClean="0"/>
              <a:t>		</a:t>
            </a:r>
            <a:r>
              <a:rPr lang="en-US" sz="2400" b="1" dirty="0" smtClean="0"/>
              <a:t>C#</a:t>
            </a:r>
            <a:r>
              <a:rPr lang="en-US" sz="2400" dirty="0" smtClean="0"/>
              <a:t> </a:t>
            </a:r>
            <a:r>
              <a:rPr lang="en-US" sz="2400" b="1" dirty="0" smtClean="0"/>
              <a:t>R</a:t>
            </a:r>
            <a:r>
              <a:rPr lang="en-US" sz="2400" dirty="0" smtClean="0"/>
              <a:t>eally </a:t>
            </a:r>
            <a:r>
              <a:rPr lang="en-US" sz="2400" b="1" dirty="0" smtClean="0"/>
              <a:t>A</a:t>
            </a:r>
            <a:r>
              <a:rPr lang="en-US" sz="2400" dirty="0" smtClean="0"/>
              <a:t>wesome </a:t>
            </a:r>
            <a:r>
              <a:rPr lang="en-US" sz="2400" b="1" dirty="0" smtClean="0"/>
              <a:t>P</a:t>
            </a:r>
            <a:r>
              <a:rPr lang="en-US" sz="2400" dirty="0" smtClean="0"/>
              <a:t>rogramming </a:t>
            </a:r>
            <a:r>
              <a:rPr lang="en-US" sz="2400" b="1" dirty="0" smtClean="0"/>
              <a:t>E</a:t>
            </a:r>
            <a:r>
              <a:rPr lang="en-US" sz="2400" dirty="0" smtClean="0"/>
              <a:t>nvironment</a:t>
            </a:r>
          </a:p>
          <a:p>
            <a:pPr lvl="1"/>
            <a:r>
              <a:rPr lang="en-US" sz="2800" dirty="0" smtClean="0"/>
              <a:t>Basic </a:t>
            </a:r>
            <a:r>
              <a:rPr lang="en-US" sz="2800" dirty="0" err="1" smtClean="0"/>
              <a:t>Intellisense</a:t>
            </a:r>
            <a:r>
              <a:rPr lang="en-US" sz="2800" dirty="0" smtClean="0"/>
              <a:t> and Syntax Highlighting</a:t>
            </a:r>
          </a:p>
          <a:p>
            <a:pPr lvl="1"/>
            <a:r>
              <a:rPr lang="en-US" sz="2800" dirty="0" smtClean="0"/>
              <a:t>Compilation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5758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793414" cy="5100357"/>
          </a:xfrm>
        </p:spPr>
        <p:txBody>
          <a:bodyPr>
            <a:noAutofit/>
          </a:bodyPr>
          <a:lstStyle/>
          <a:p>
            <a:r>
              <a:rPr lang="en-US" dirty="0" smtClean="0"/>
              <a:t>Every Class has a Constructor method that allows you to create an instance of the Class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latin typeface="+mn-lt"/>
              </a:rPr>
              <a:t>Classes can have multiple Constructors</a:t>
            </a:r>
            <a:br>
              <a:rPr lang="en-US" dirty="0" smtClean="0">
                <a:latin typeface="+mn-lt"/>
              </a:rPr>
            </a:b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Any Property and Variable initialization should be performed in the Constructor(s)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Constructors are always named the same as the Class with no return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57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1125"/>
            <a:ext cx="11250614" cy="5400675"/>
          </a:xfrm>
        </p:spPr>
        <p:txBody>
          <a:bodyPr>
            <a:noAutofit/>
          </a:bodyPr>
          <a:lstStyle/>
          <a:p>
            <a:r>
              <a:rPr lang="en-US" dirty="0" smtClean="0"/>
              <a:t>Every Class starts off inheriting from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GetType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/>
              <a:t> inherit from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Methods, Properties and internal Variables inherit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from Parent classes</a:t>
            </a:r>
            <a:br>
              <a:rPr lang="en-US" dirty="0" smtClean="0">
                <a:latin typeface="+mn-lt"/>
              </a:rPr>
            </a:b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Child Methods and Properties can also override their Parent’s definitions to provide new and extra functionality</a:t>
            </a:r>
            <a:br>
              <a:rPr lang="en-US" dirty="0" smtClean="0">
                <a:latin typeface="+mn-lt"/>
              </a:rPr>
            </a:b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Each Class can only inherit from a single Parent</a:t>
            </a:r>
          </a:p>
        </p:txBody>
      </p:sp>
    </p:spTree>
    <p:extLst>
      <p:ext uri="{BB962C8B-B14F-4D97-AF65-F5344CB8AC3E}">
        <p14:creationId xmlns:p14="http://schemas.microsoft.com/office/powerpoint/2010/main" val="155559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26714" cy="1400530"/>
          </a:xfrm>
        </p:spPr>
        <p:txBody>
          <a:bodyPr/>
          <a:lstStyle/>
          <a:p>
            <a:r>
              <a:rPr lang="en-US" dirty="0" smtClean="0"/>
              <a:t>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1125"/>
            <a:ext cx="11390176" cy="519112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Every Class, Method and Property must be defined with a protection level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dirty="0" smtClean="0">
                <a:latin typeface="+mn-lt"/>
              </a:rPr>
              <a:t>			Accessible from any other class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rotected</a:t>
            </a:r>
            <a:r>
              <a:rPr lang="en-US" dirty="0" smtClean="0">
                <a:latin typeface="+mn-lt"/>
              </a:rPr>
              <a:t>		Accessible only in child (derived) classes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rivate</a:t>
            </a:r>
            <a:r>
              <a:rPr lang="en-US" dirty="0" smtClean="0">
                <a:latin typeface="+mn-lt"/>
              </a:rPr>
              <a:t>		Accessible only inside the defining class</a:t>
            </a:r>
          </a:p>
          <a:p>
            <a:pPr lvl="1"/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This scheme allows the developer to control what functionality they want to expose to other Classes and developers</a:t>
            </a:r>
          </a:p>
          <a:p>
            <a:r>
              <a:rPr lang="en-US" dirty="0" smtClean="0">
                <a:latin typeface="+mn-lt"/>
              </a:rPr>
              <a:t>These are </a:t>
            </a:r>
            <a:r>
              <a:rPr lang="en-US" b="1" dirty="0" smtClean="0">
                <a:latin typeface="+mn-lt"/>
              </a:rPr>
              <a:t>not</a:t>
            </a:r>
            <a:r>
              <a:rPr lang="en-US" dirty="0" smtClean="0">
                <a:latin typeface="+mn-lt"/>
              </a:rPr>
              <a:t> to prevent hacking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– they just define how child classes can use these objects</a:t>
            </a:r>
          </a:p>
        </p:txBody>
      </p:sp>
    </p:spTree>
    <p:extLst>
      <p:ext uri="{BB962C8B-B14F-4D97-AF65-F5344CB8AC3E}">
        <p14:creationId xmlns:p14="http://schemas.microsoft.com/office/powerpoint/2010/main" val="401544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1125"/>
            <a:ext cx="11250614" cy="51911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dirty="0" smtClean="0">
                <a:latin typeface="Consolas" panose="020B0609020204030204" pitchFamily="49" charset="0"/>
              </a:rPr>
              <a:t>   </a:t>
            </a:r>
            <a:r>
              <a:rPr lang="en-US" dirty="0" smtClean="0"/>
              <a:t> Classes, Methods </a:t>
            </a:r>
            <a:r>
              <a:rPr lang="en-US" dirty="0"/>
              <a:t>and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PascalCase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Every first letter </a:t>
            </a:r>
            <a:r>
              <a:rPr lang="en-US" dirty="0" smtClean="0"/>
              <a:t>capitalized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MyReallyLongPropertyName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private</a:t>
            </a:r>
            <a:r>
              <a:rPr lang="en-US" dirty="0" smtClean="0"/>
              <a:t> 	    Classes, Methods </a:t>
            </a:r>
            <a:r>
              <a:rPr lang="en-US" dirty="0"/>
              <a:t>and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camelCase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First letter lower case then every next first letter capitalized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myShorterName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protected</a:t>
            </a:r>
            <a:r>
              <a:rPr lang="en-US" dirty="0" smtClean="0"/>
              <a:t> 	is </a:t>
            </a:r>
            <a:r>
              <a:rPr lang="en-US" dirty="0"/>
              <a:t>normally up to the developer or company</a:t>
            </a:r>
          </a:p>
        </p:txBody>
      </p:sp>
    </p:spTree>
    <p:extLst>
      <p:ext uri="{BB962C8B-B14F-4D97-AF65-F5344CB8AC3E}">
        <p14:creationId xmlns:p14="http://schemas.microsoft.com/office/powerpoint/2010/main" val="2902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4418"/>
            <a:ext cx="11284632" cy="5340672"/>
          </a:xfrm>
        </p:spPr>
        <p:txBody>
          <a:bodyPr>
            <a:normAutofit/>
          </a:bodyPr>
          <a:lstStyle/>
          <a:p>
            <a:r>
              <a:rPr lang="en-US" dirty="0" smtClean="0"/>
              <a:t>A Class can have as many Methods as needed</a:t>
            </a:r>
          </a:p>
          <a:p>
            <a:r>
              <a:rPr lang="en-US" dirty="0" smtClean="0"/>
              <a:t>Methods have</a:t>
            </a:r>
          </a:p>
          <a:p>
            <a:pPr lvl="1"/>
            <a:r>
              <a:rPr lang="en-US" dirty="0" smtClean="0"/>
              <a:t>Return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/>
              <a:t>  </a:t>
            </a:r>
            <a:r>
              <a:rPr lang="en-US" sz="2000" dirty="0" smtClean="0"/>
              <a:t>(Can be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void</a:t>
            </a:r>
            <a:r>
              <a:rPr lang="en-US" sz="2000" dirty="0" smtClean="0"/>
              <a:t>   if nothing returned)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Arguments</a:t>
            </a:r>
          </a:p>
          <a:p>
            <a:r>
              <a:rPr lang="en-US" dirty="0" smtClean="0"/>
              <a:t>Name and Arguments should be easily understood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protection </a:t>
            </a:r>
            <a:r>
              <a:rPr lang="en-US" dirty="0" err="1" smtClean="0">
                <a:latin typeface="Consolas" panose="020B0609020204030204" pitchFamily="49" charset="0"/>
              </a:rPr>
              <a:t>ReturnType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MethodName</a:t>
            </a:r>
            <a:r>
              <a:rPr lang="en-US" dirty="0" smtClean="0">
                <a:latin typeface="Consolas" panose="020B0609020204030204" pitchFamily="49" charset="0"/>
              </a:rPr>
              <a:t>(type1 arg1, …, </a:t>
            </a:r>
            <a:r>
              <a:rPr lang="en-US" dirty="0" err="1" smtClean="0">
                <a:latin typeface="Consolas" panose="020B0609020204030204" pitchFamily="49" charset="0"/>
              </a:rPr>
              <a:t>typeX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argX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public void </a:t>
            </a:r>
            <a:r>
              <a:rPr lang="en-US" dirty="0" err="1" smtClean="0">
                <a:latin typeface="Consolas" panose="020B0609020204030204" pitchFamily="49" charset="0"/>
              </a:rPr>
              <a:t>AddStudent</a:t>
            </a:r>
            <a:r>
              <a:rPr lang="en-US" dirty="0" smtClean="0">
                <a:latin typeface="Consolas" panose="020B0609020204030204" pitchFamily="49" charset="0"/>
              </a:rPr>
              <a:t>(string name)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public string Combine(string </a:t>
            </a:r>
            <a:r>
              <a:rPr lang="en-US" dirty="0" err="1" smtClean="0">
                <a:latin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</a:rPr>
              <a:t>, string </a:t>
            </a:r>
            <a:r>
              <a:rPr lang="en-US" dirty="0" err="1" smtClean="0">
                <a:latin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Return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9939063" cy="4195481"/>
          </a:xfrm>
        </p:spPr>
        <p:txBody>
          <a:bodyPr/>
          <a:lstStyle/>
          <a:p>
            <a:r>
              <a:rPr lang="en-US" dirty="0" smtClean="0"/>
              <a:t>All Methods have a return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</a:p>
          <a:p>
            <a:r>
              <a:rPr lang="en-US" dirty="0" smtClean="0"/>
              <a:t>Return type can be 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void</a:t>
            </a:r>
            <a:r>
              <a:rPr lang="en-US" dirty="0" smtClean="0"/>
              <a:t>   if no return value needed</a:t>
            </a:r>
          </a:p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dirty="0" smtClean="0"/>
              <a:t>  keyword to exit your method and return the value</a:t>
            </a: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dirty="0" smtClean="0"/>
              <a:t>  can be used to exit the method at any point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77734"/>
            <a:ext cx="5124450" cy="21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3" y="4577734"/>
            <a:ext cx="5638800" cy="1733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Overloads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4418"/>
            <a:ext cx="9244123" cy="5503582"/>
          </a:xfrm>
        </p:spPr>
        <p:txBody>
          <a:bodyPr>
            <a:normAutofit/>
          </a:bodyPr>
          <a:lstStyle/>
          <a:p>
            <a:r>
              <a:rPr lang="en-US" dirty="0"/>
              <a:t>Methods can have multiple definitions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different </a:t>
            </a:r>
            <a:r>
              <a:rPr lang="en-US" dirty="0" smtClean="0"/>
              <a:t>arguments</a:t>
            </a:r>
          </a:p>
          <a:p>
            <a:r>
              <a:rPr lang="en-US" dirty="0"/>
              <a:t>A</a:t>
            </a:r>
            <a:r>
              <a:rPr lang="en-US" dirty="0" smtClean="0"/>
              <a:t>llows the developer to consolidate </a:t>
            </a:r>
            <a:br>
              <a:rPr lang="en-US" dirty="0" smtClean="0"/>
            </a:br>
            <a:r>
              <a:rPr lang="en-US" dirty="0" smtClean="0"/>
              <a:t>code between different use cases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83001" y="3610908"/>
            <a:ext cx="8214631" cy="299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string Substring(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string Substring(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length)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public string Substring(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return </a:t>
            </a:r>
            <a:r>
              <a:rPr lang="en-US" sz="2400" dirty="0">
                <a:latin typeface="Consolas" panose="020B0609020204030204" pitchFamily="49" charset="0"/>
              </a:rPr>
              <a:t>Substring(start, -1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98026" y="3695699"/>
            <a:ext cx="5151099" cy="284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327" y="749455"/>
            <a:ext cx="3538338" cy="5794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52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Overloads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98026" y="3695699"/>
            <a:ext cx="5151099" cy="284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9229725" cy="452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6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</a:t>
            </a:r>
            <a:r>
              <a:rPr lang="en-US" dirty="0" smtClean="0"/>
              <a:t>Overrides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895649" cy="2674339"/>
          </a:xfrm>
        </p:spPr>
        <p:txBody>
          <a:bodyPr/>
          <a:lstStyle/>
          <a:p>
            <a:r>
              <a:rPr lang="en-US" dirty="0" smtClean="0"/>
              <a:t>To override Parent Method and Property functionality create a Method or Property in the Child with the same definition</a:t>
            </a:r>
          </a:p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base</a:t>
            </a:r>
            <a:r>
              <a:rPr lang="en-US" dirty="0" smtClean="0"/>
              <a:t>  keyword to call a Parent’s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2" y="3967540"/>
            <a:ext cx="5728930" cy="271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82" y="3967540"/>
            <a:ext cx="6124967" cy="2534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1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44" y="3497257"/>
            <a:ext cx="6450465" cy="3244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– Overloads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4418"/>
            <a:ext cx="11284632" cy="5503582"/>
          </a:xfrm>
        </p:spPr>
        <p:txBody>
          <a:bodyPr>
            <a:normAutofit/>
          </a:bodyPr>
          <a:lstStyle/>
          <a:p>
            <a:r>
              <a:rPr lang="en-US" dirty="0" smtClean="0"/>
              <a:t>Constructors can be overloaded just like Methods</a:t>
            </a:r>
          </a:p>
          <a:p>
            <a:r>
              <a:rPr lang="en-US" dirty="0" smtClean="0"/>
              <a:t>This allows you to build up Constructors that take additional parameters than the default and consolidate code</a:t>
            </a:r>
          </a:p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</a:t>
            </a:r>
            <a:r>
              <a:rPr lang="en-US" dirty="0" smtClean="0"/>
              <a:t>  keyword to access other Constructors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98026" y="3695699"/>
            <a:ext cx="5151099" cy="284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0641" y="3664166"/>
            <a:ext cx="41984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Cow constructor that only takes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weight</a:t>
            </a:r>
            <a:r>
              <a:rPr lang="en-US" sz="2400" dirty="0" smtClean="0"/>
              <a:t> will always be created with a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price</a:t>
            </a:r>
            <a:r>
              <a:rPr lang="en-US" sz="2400" dirty="0" smtClean="0"/>
              <a:t> of </a:t>
            </a:r>
            <a:r>
              <a:rPr lang="en-US" sz="2400" dirty="0" smtClean="0">
                <a:latin typeface="Consolas" panose="020B0609020204030204" pitchFamily="49" charset="0"/>
              </a:rPr>
              <a:t>500.0 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/>
              <a:t>This saves us from having to set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price</a:t>
            </a:r>
            <a:r>
              <a:rPr lang="en-US" sz="2400" dirty="0" smtClean="0"/>
              <a:t> more than once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 rot="8277987">
            <a:off x="4894250" y="5349437"/>
            <a:ext cx="421985" cy="851931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07035" y="975232"/>
            <a:ext cx="3838222" cy="140053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C.R.A.P.e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44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</a:t>
            </a:r>
            <a:r>
              <a:rPr lang="en-US" dirty="0"/>
              <a:t>s – </a:t>
            </a:r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880481" cy="4266961"/>
          </a:xfrm>
        </p:spPr>
        <p:txBody>
          <a:bodyPr/>
          <a:lstStyle/>
          <a:p>
            <a:r>
              <a:rPr lang="en-US" dirty="0" smtClean="0"/>
              <a:t>Child Constructors can call their Parent Constructors to save code and/or pass default arguments</a:t>
            </a:r>
          </a:p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base</a:t>
            </a:r>
            <a:r>
              <a:rPr lang="en-US" dirty="0" smtClean="0"/>
              <a:t>  keyword to call a parent Constructor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27" y="4022468"/>
            <a:ext cx="8686800" cy="1352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4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0"/>
            <a:ext cx="6426200" cy="681327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410326" y="103909"/>
            <a:ext cx="0" cy="6709365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96025" y="1695450"/>
            <a:ext cx="589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410569" y="415374"/>
            <a:ext cx="1904899" cy="330200"/>
          </a:xfrm>
          <a:prstGeom prst="wedgeRectCallout">
            <a:avLst>
              <a:gd name="adj1" fmla="val -65191"/>
              <a:gd name="adj2" fmla="val 425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Class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4329113" y="831852"/>
            <a:ext cx="2267736" cy="330200"/>
          </a:xfrm>
          <a:prstGeom prst="wedgeRectCallout">
            <a:avLst>
              <a:gd name="adj1" fmla="val -63000"/>
              <a:gd name="adj2" fmla="val 99690"/>
            </a:avLst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Property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3664020" y="1769929"/>
            <a:ext cx="2697093" cy="330200"/>
          </a:xfrm>
          <a:prstGeom prst="wedgeRectCallout">
            <a:avLst>
              <a:gd name="adj1" fmla="val -65191"/>
              <a:gd name="adj2" fmla="val 33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Default Constructor</a:t>
            </a:r>
            <a:endParaRPr lang="en-US" sz="2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3263901" y="3076437"/>
            <a:ext cx="2400776" cy="330200"/>
          </a:xfrm>
          <a:prstGeom prst="wedgeRectCallout">
            <a:avLst>
              <a:gd name="adj1" fmla="val -78439"/>
              <a:gd name="adj2" fmla="val -10499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2nd Constructor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822" y="1629123"/>
            <a:ext cx="5709785" cy="4686069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 flipH="1">
            <a:off x="6282450" y="3251501"/>
            <a:ext cx="1780928" cy="330200"/>
          </a:xfrm>
          <a:prstGeom prst="wedgeRectCallout">
            <a:avLst>
              <a:gd name="adj1" fmla="val -46685"/>
              <a:gd name="adj2" fmla="val -15569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6" name="Rectangular Callout 15"/>
          <p:cNvSpPr/>
          <p:nvPr/>
        </p:nvSpPr>
        <p:spPr>
          <a:xfrm>
            <a:off x="8654806" y="848505"/>
            <a:ext cx="2304018" cy="330200"/>
          </a:xfrm>
          <a:prstGeom prst="wedgeRectCallout">
            <a:avLst>
              <a:gd name="adj1" fmla="val -62131"/>
              <a:gd name="adj2" fmla="val 2109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Derived Class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>
          <a:xfrm>
            <a:off x="9649755" y="1251501"/>
            <a:ext cx="1904899" cy="330200"/>
          </a:xfrm>
          <a:prstGeom prst="wedgeRectCallout">
            <a:avLst>
              <a:gd name="adj1" fmla="val -36038"/>
              <a:gd name="adj2" fmla="val 914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Parent Class</a:t>
            </a:r>
            <a:endParaRPr lang="en-US" sz="2000" dirty="0"/>
          </a:p>
        </p:txBody>
      </p:sp>
      <p:sp>
        <p:nvSpPr>
          <p:cNvPr id="18" name="Rectangular Callout 17"/>
          <p:cNvSpPr/>
          <p:nvPr/>
        </p:nvSpPr>
        <p:spPr>
          <a:xfrm>
            <a:off x="3396941" y="3562211"/>
            <a:ext cx="2267736" cy="330200"/>
          </a:xfrm>
          <a:prstGeom prst="wedgeRectCallout">
            <a:avLst>
              <a:gd name="adj1" fmla="val -67324"/>
              <a:gd name="adj2" fmla="val 139936"/>
            </a:avLst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Method</a:t>
            </a:r>
            <a:endParaRPr lang="en-US" sz="2000" dirty="0"/>
          </a:p>
        </p:txBody>
      </p:sp>
      <p:sp>
        <p:nvSpPr>
          <p:cNvPr id="19" name="Rectangular Callout 18"/>
          <p:cNvSpPr/>
          <p:nvPr/>
        </p:nvSpPr>
        <p:spPr>
          <a:xfrm>
            <a:off x="3559656" y="5022642"/>
            <a:ext cx="2267736" cy="330200"/>
          </a:xfrm>
          <a:prstGeom prst="wedgeRectCallout">
            <a:avLst>
              <a:gd name="adj1" fmla="val -67324"/>
              <a:gd name="adj2" fmla="val 139936"/>
            </a:avLst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Method</a:t>
            </a:r>
            <a:endParaRPr lang="en-US" sz="2000" dirty="0"/>
          </a:p>
        </p:txBody>
      </p:sp>
      <p:sp>
        <p:nvSpPr>
          <p:cNvPr id="20" name="Rectangular Callout 19"/>
          <p:cNvSpPr/>
          <p:nvPr/>
        </p:nvSpPr>
        <p:spPr>
          <a:xfrm>
            <a:off x="9690101" y="3251501"/>
            <a:ext cx="2267736" cy="330200"/>
          </a:xfrm>
          <a:prstGeom prst="wedgeRectCallout">
            <a:avLst>
              <a:gd name="adj1" fmla="val -55929"/>
              <a:gd name="adj2" fmla="val 103816"/>
            </a:avLst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Method</a:t>
            </a:r>
            <a:endParaRPr lang="en-US" sz="2000" dirty="0"/>
          </a:p>
        </p:txBody>
      </p:sp>
      <p:sp>
        <p:nvSpPr>
          <p:cNvPr id="3" name="Oval 2"/>
          <p:cNvSpPr/>
          <p:nvPr/>
        </p:nvSpPr>
        <p:spPr>
          <a:xfrm>
            <a:off x="5315468" y="2540577"/>
            <a:ext cx="865857" cy="47495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9339714" y="1935029"/>
            <a:ext cx="2310642" cy="330200"/>
          </a:xfrm>
          <a:prstGeom prst="wedgeRectCallout">
            <a:avLst>
              <a:gd name="adj1" fmla="val -65191"/>
              <a:gd name="adj2" fmla="val 42500"/>
            </a:avLst>
          </a:prstGeom>
          <a:solidFill>
            <a:schemeClr val="tx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Public Variable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10391040" y="2484422"/>
            <a:ext cx="1693587" cy="55067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5128454" y="1295607"/>
            <a:ext cx="2697093" cy="330200"/>
          </a:xfrm>
          <a:prstGeom prst="wedgeRectCallout">
            <a:avLst>
              <a:gd name="adj1" fmla="val -65191"/>
              <a:gd name="adj2" fmla="val 42500"/>
            </a:avLst>
          </a:prstGeom>
          <a:solidFill>
            <a:schemeClr val="tx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Protected Variable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6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" grpId="0" animBg="1"/>
      <p:bldP spid="22" grpId="0" animBg="1"/>
      <p:bldP spid="23" grpId="0" animBg="1"/>
      <p:bldP spid="10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76212"/>
            <a:ext cx="11906250" cy="650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49649" y="3468755"/>
            <a:ext cx="8337550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CS101   </a:t>
            </a:r>
            <a:r>
              <a:rPr lang="en-US" sz="2000" dirty="0" smtClean="0">
                <a:latin typeface="Consolas" panose="020B0609020204030204" pitchFamily="49" charset="0"/>
              </a:rPr>
              <a:t>  3 </a:t>
            </a:r>
            <a:r>
              <a:rPr lang="en-US" sz="2000" dirty="0">
                <a:latin typeface="Consolas" panose="020B0609020204030204" pitchFamily="49" charset="0"/>
              </a:rPr>
              <a:t>Students     </a:t>
            </a:r>
            <a:r>
              <a:rPr lang="en-US" sz="2000" dirty="0" smtClean="0">
                <a:latin typeface="Consolas" panose="020B0609020204030204" pitchFamily="49" charset="0"/>
              </a:rPr>
              <a:t>Susan? </a:t>
            </a:r>
            <a:r>
              <a:rPr lang="en-US" sz="2000" dirty="0">
                <a:latin typeface="Consolas" panose="020B0609020204030204" pitchFamily="49" charset="0"/>
              </a:rPr>
              <a:t>False        </a:t>
            </a:r>
            <a:r>
              <a:rPr lang="en-US" sz="2000" dirty="0" smtClean="0">
                <a:latin typeface="Consolas" panose="020B0609020204030204" pitchFamily="49" charset="0"/>
              </a:rPr>
              <a:t>James? True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49" y="6289337"/>
            <a:ext cx="8499475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CS200     1 </a:t>
            </a:r>
            <a:r>
              <a:rPr lang="en-US" sz="2000" dirty="0">
                <a:latin typeface="Consolas" panose="020B0609020204030204" pitchFamily="49" charset="0"/>
              </a:rPr>
              <a:t>Students     </a:t>
            </a:r>
            <a:r>
              <a:rPr lang="en-US" sz="2000" dirty="0" smtClean="0">
                <a:latin typeface="Consolas" panose="020B0609020204030204" pitchFamily="49" charset="0"/>
              </a:rPr>
              <a:t>Susan? </a:t>
            </a:r>
            <a:r>
              <a:rPr lang="en-US" sz="2000" dirty="0">
                <a:latin typeface="Consolas" panose="020B0609020204030204" pitchFamily="49" charset="0"/>
              </a:rPr>
              <a:t>False        </a:t>
            </a:r>
            <a:r>
              <a:rPr lang="en-US" sz="2000" dirty="0" smtClean="0">
                <a:latin typeface="Consolas" panose="020B0609020204030204" pitchFamily="49" charset="0"/>
              </a:rPr>
              <a:t>James? False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0"/>
            <a:ext cx="11122025" cy="5878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31485" y="4826258"/>
            <a:ext cx="8646215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Math300     4 </a:t>
            </a:r>
            <a:r>
              <a:rPr lang="en-US" sz="2000" dirty="0">
                <a:latin typeface="Consolas" panose="020B0609020204030204" pitchFamily="49" charset="0"/>
              </a:rPr>
              <a:t>Students     </a:t>
            </a:r>
            <a:r>
              <a:rPr lang="en-US" sz="2000" dirty="0" smtClean="0">
                <a:latin typeface="Consolas" panose="020B0609020204030204" pitchFamily="49" charset="0"/>
              </a:rPr>
              <a:t>Susan? </a:t>
            </a:r>
            <a:r>
              <a:rPr lang="en-US" sz="2000" dirty="0">
                <a:latin typeface="Consolas" panose="020B0609020204030204" pitchFamily="49" charset="0"/>
              </a:rPr>
              <a:t>False        </a:t>
            </a:r>
            <a:r>
              <a:rPr lang="en-US" sz="2000" dirty="0" smtClean="0">
                <a:latin typeface="Consolas" panose="020B0609020204030204" pitchFamily="49" charset="0"/>
              </a:rPr>
              <a:t>James? True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Amber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Joe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Jack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James</a:t>
            </a:r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8434" y="2142987"/>
            <a:ext cx="11000409" cy="31700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CS101   </a:t>
            </a:r>
            <a:r>
              <a:rPr lang="en-US" sz="2000" dirty="0" smtClean="0">
                <a:latin typeface="Consolas" panose="020B0609020204030204" pitchFamily="49" charset="0"/>
              </a:rPr>
              <a:t>  3 </a:t>
            </a:r>
            <a:r>
              <a:rPr lang="en-US" sz="2000" dirty="0">
                <a:latin typeface="Consolas" panose="020B0609020204030204" pitchFamily="49" charset="0"/>
              </a:rPr>
              <a:t>Students     Susan Enrolled? False        James Enrolled? True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CS200-1 </a:t>
            </a:r>
            <a:r>
              <a:rPr lang="en-US" sz="2000" dirty="0" smtClean="0">
                <a:latin typeface="Consolas" panose="020B0609020204030204" pitchFamily="49" charset="0"/>
              </a:rPr>
              <a:t>  1 </a:t>
            </a:r>
            <a:r>
              <a:rPr lang="en-US" sz="2000" dirty="0">
                <a:latin typeface="Consolas" panose="020B0609020204030204" pitchFamily="49" charset="0"/>
              </a:rPr>
              <a:t>Students     Susan Enrolled? False        James Enrolled? </a:t>
            </a:r>
            <a:r>
              <a:rPr lang="en-US" sz="2000" dirty="0" smtClean="0">
                <a:latin typeface="Consolas" panose="020B0609020204030204" pitchFamily="49" charset="0"/>
              </a:rPr>
              <a:t>False</a:t>
            </a:r>
          </a:p>
          <a:p>
            <a:r>
              <a:rPr lang="en-US" sz="2000" dirty="0" err="1" smtClean="0">
                <a:latin typeface="Consolas" panose="020B0609020204030204" pitchFamily="49" charset="0"/>
              </a:rPr>
              <a:t>MathCourse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IsEnrolled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latin typeface="Consolas" panose="020B0609020204030204" pitchFamily="49" charset="0"/>
              </a:rPr>
              <a:t>MathCourse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InEnrolled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Math300 </a:t>
            </a:r>
            <a:r>
              <a:rPr lang="en-US" sz="2000" dirty="0" smtClean="0">
                <a:latin typeface="Consolas" panose="020B0609020204030204" pitchFamily="49" charset="0"/>
              </a:rPr>
              <a:t>  4 </a:t>
            </a:r>
            <a:r>
              <a:rPr lang="en-US" sz="2000" dirty="0">
                <a:latin typeface="Consolas" panose="020B0609020204030204" pitchFamily="49" charset="0"/>
              </a:rPr>
              <a:t>Students     Susan Enrolled? False        James Enrolled? True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Amber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Joe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Jack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James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60089" cy="1400530"/>
          </a:xfrm>
        </p:spPr>
        <p:txBody>
          <a:bodyPr/>
          <a:lstStyle/>
          <a:p>
            <a:r>
              <a:rPr lang="en-US" dirty="0" smtClean="0"/>
              <a:t>Practice</a:t>
            </a:r>
            <a:r>
              <a:rPr lang="en-US"/>
              <a:t>	</a:t>
            </a:r>
            <a:r>
              <a:rPr lang="en-US" smtClean="0"/>
              <a:t>- Bank </a:t>
            </a:r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1380788" cy="4717372"/>
          </a:xfrm>
        </p:spPr>
        <p:txBody>
          <a:bodyPr>
            <a:normAutofit/>
          </a:bodyPr>
          <a:lstStyle/>
          <a:p>
            <a:r>
              <a:rPr lang="en-US" dirty="0" smtClean="0"/>
              <a:t>Load </a:t>
            </a:r>
            <a:r>
              <a:rPr lang="en-US" dirty="0"/>
              <a:t>the file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accounts.csv</a:t>
            </a:r>
            <a:r>
              <a:rPr lang="en-US" dirty="0"/>
              <a:t>  when the app </a:t>
            </a:r>
            <a:r>
              <a:rPr lang="en-US" dirty="0" smtClean="0"/>
              <a:t>starts</a:t>
            </a:r>
          </a:p>
          <a:p>
            <a:endParaRPr lang="en-US" dirty="0" smtClean="0"/>
          </a:p>
          <a:p>
            <a:r>
              <a:rPr lang="en-US" dirty="0" smtClean="0"/>
              <a:t>Build Classes and Methods to support the following operations</a:t>
            </a:r>
          </a:p>
          <a:p>
            <a:pPr lvl="1"/>
            <a:r>
              <a:rPr lang="en-US" sz="2800" dirty="0" smtClean="0"/>
              <a:t>Login</a:t>
            </a:r>
          </a:p>
          <a:p>
            <a:pPr lvl="1"/>
            <a:r>
              <a:rPr lang="en-US" sz="2800" dirty="0" smtClean="0"/>
              <a:t>Display Balance</a:t>
            </a:r>
          </a:p>
          <a:p>
            <a:pPr lvl="1"/>
            <a:r>
              <a:rPr lang="en-US" sz="2800" dirty="0" smtClean="0"/>
              <a:t>Withdraw Money</a:t>
            </a:r>
          </a:p>
          <a:p>
            <a:pPr lvl="1"/>
            <a:r>
              <a:rPr lang="en-US" sz="2800" dirty="0" smtClean="0"/>
              <a:t>Deposit Money</a:t>
            </a:r>
          </a:p>
          <a:p>
            <a:pPr lvl="1"/>
            <a:r>
              <a:rPr lang="en-US" sz="2800" dirty="0" smtClean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27254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002"/>
          <a:stretch/>
        </p:blipFill>
        <p:spPr>
          <a:xfrm>
            <a:off x="356298" y="397983"/>
            <a:ext cx="9762092" cy="2777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067"/>
          <a:stretch/>
        </p:blipFill>
        <p:spPr>
          <a:xfrm>
            <a:off x="356298" y="3426487"/>
            <a:ext cx="9762092" cy="3275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6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50" y="225355"/>
            <a:ext cx="8179102" cy="415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39" y="3857830"/>
            <a:ext cx="8543708" cy="2914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4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</a:t>
            </a:r>
            <a:r>
              <a:rPr lang="en-US" sz="6000" dirty="0"/>
              <a:t>8</a:t>
            </a:r>
            <a:r>
              <a:rPr lang="en-US" sz="6000" dirty="0" smtClean="0"/>
              <a:t>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002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Modeling a Farm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Farm</a:t>
            </a:r>
          </a:p>
          <a:p>
            <a:pPr lvl="1"/>
            <a:r>
              <a:rPr lang="en-US" sz="2800" dirty="0" smtClean="0"/>
              <a:t>Building</a:t>
            </a:r>
          </a:p>
          <a:p>
            <a:pPr lvl="2"/>
            <a:r>
              <a:rPr lang="en-US" sz="2400" dirty="0" smtClean="0"/>
              <a:t>House</a:t>
            </a:r>
          </a:p>
          <a:p>
            <a:pPr lvl="2"/>
            <a:r>
              <a:rPr lang="en-US" sz="2400" dirty="0" smtClean="0"/>
              <a:t>Barn</a:t>
            </a:r>
          </a:p>
          <a:p>
            <a:pPr lvl="1"/>
            <a:r>
              <a:rPr lang="en-US" sz="2800" dirty="0" smtClean="0"/>
              <a:t>Pen</a:t>
            </a:r>
          </a:p>
          <a:p>
            <a:pPr lvl="1"/>
            <a:r>
              <a:rPr lang="en-US" sz="2800" dirty="0" smtClean="0"/>
              <a:t>Field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59093" y="2067484"/>
            <a:ext cx="3591107" cy="46622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Animal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Crop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64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3313" y="1215118"/>
            <a:ext cx="9193626" cy="56809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Classes in your own Farm model</a:t>
            </a:r>
          </a:p>
          <a:p>
            <a:r>
              <a:rPr lang="en-US" sz="3200" dirty="0" smtClean="0"/>
              <a:t>Expand on the following</a:t>
            </a:r>
          </a:p>
          <a:p>
            <a:pPr lvl="1"/>
            <a:r>
              <a:rPr lang="en-US" sz="2800" dirty="0" smtClean="0"/>
              <a:t>Farm</a:t>
            </a:r>
          </a:p>
          <a:p>
            <a:pPr lvl="1"/>
            <a:r>
              <a:rPr lang="en-US" sz="2800" dirty="0" smtClean="0"/>
              <a:t>Animal</a:t>
            </a:r>
          </a:p>
          <a:p>
            <a:pPr lvl="1"/>
            <a:r>
              <a:rPr lang="en-US" sz="2800" dirty="0" smtClean="0"/>
              <a:t>Crop</a:t>
            </a:r>
          </a:p>
          <a:p>
            <a:r>
              <a:rPr lang="en-US" sz="3200" dirty="0" smtClean="0"/>
              <a:t>Create At Least One</a:t>
            </a:r>
          </a:p>
          <a:p>
            <a:pPr lvl="1"/>
            <a:r>
              <a:rPr lang="en-US" sz="2800" dirty="0" smtClean="0"/>
              <a:t>Inherited (Child) Class</a:t>
            </a:r>
          </a:p>
          <a:p>
            <a:pPr lvl="1"/>
            <a:r>
              <a:rPr lang="en-US" sz="2800" dirty="0" smtClean="0"/>
              <a:t>Method per Class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7103" y="3113314"/>
            <a:ext cx="403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Stubs for each requirement are in the</a:t>
            </a:r>
            <a:b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7 </a:t>
            </a:r>
            <a:b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folder</a:t>
            </a:r>
          </a:p>
        </p:txBody>
      </p:sp>
    </p:spTree>
    <p:extLst>
      <p:ext uri="{BB962C8B-B14F-4D97-AF65-F5344CB8AC3E}">
        <p14:creationId xmlns:p14="http://schemas.microsoft.com/office/powerpoint/2010/main" val="453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339850"/>
            <a:ext cx="6286500" cy="386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862" y="1339850"/>
            <a:ext cx="4791075" cy="521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3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1" y="120795"/>
            <a:ext cx="7145283" cy="426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1" r="1"/>
          <a:stretch/>
        </p:blipFill>
        <p:spPr>
          <a:xfrm>
            <a:off x="4418445" y="4496521"/>
            <a:ext cx="6821631" cy="2162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6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005045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Object Oriented Programming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313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Review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01750"/>
            <a:ext cx="11431589" cy="542925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+mn-lt"/>
              </a:rPr>
              <a:t>Class</a:t>
            </a:r>
            <a:r>
              <a:rPr lang="en-US" dirty="0" smtClean="0"/>
              <a:t>				Basic Unit of OOP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Inheritance</a:t>
            </a:r>
            <a:r>
              <a:rPr lang="en-US" dirty="0" smtClean="0"/>
              <a:t>		Allows one Class to expand on the 											functionality of 	another	</a:t>
            </a:r>
            <a:endParaRPr lang="en-US" dirty="0"/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Method</a:t>
            </a:r>
            <a:r>
              <a:rPr lang="en-US" dirty="0" smtClean="0"/>
              <a:t>			Block of code that performs an action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Property</a:t>
            </a:r>
            <a:r>
              <a:rPr lang="en-US" dirty="0" smtClean="0"/>
              <a:t>			Accessible value inside a Class</a:t>
            </a:r>
          </a:p>
          <a:p>
            <a:endParaRPr lang="en-US" sz="500" dirty="0" smtClean="0"/>
          </a:p>
          <a:p>
            <a:r>
              <a:rPr lang="en-US" sz="3200" b="1" dirty="0">
                <a:latin typeface="+mn-lt"/>
              </a:rPr>
              <a:t>Interface</a:t>
            </a:r>
            <a:r>
              <a:rPr lang="en-US" dirty="0"/>
              <a:t>			Defines a way that a group of </a:t>
            </a:r>
            <a:r>
              <a:rPr lang="en-US" dirty="0" smtClean="0"/>
              <a:t>Classes operate</a:t>
            </a:r>
          </a:p>
          <a:p>
            <a:endParaRPr lang="en-US" sz="500" dirty="0" smtClean="0"/>
          </a:p>
          <a:p>
            <a:r>
              <a:rPr lang="en-US" sz="3200" b="1" dirty="0" smtClean="0"/>
              <a:t>Enum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+mn-lt"/>
              </a:rPr>
              <a:t>Set of predefined values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6818"/>
            <a:ext cx="11284632" cy="5209668"/>
          </a:xfrm>
        </p:spPr>
        <p:txBody>
          <a:bodyPr>
            <a:normAutofit/>
          </a:bodyPr>
          <a:lstStyle/>
          <a:p>
            <a:r>
              <a:rPr lang="en-US" dirty="0" smtClean="0"/>
              <a:t>A Class can have as many Properties as needed</a:t>
            </a:r>
          </a:p>
          <a:p>
            <a:r>
              <a:rPr lang="en-US" dirty="0" smtClean="0"/>
              <a:t>Properties have</a:t>
            </a:r>
          </a:p>
          <a:p>
            <a:pPr lvl="1"/>
            <a:r>
              <a:rPr lang="en-US" dirty="0" smtClean="0"/>
              <a:t>Type</a:t>
            </a:r>
            <a:endParaRPr lang="en-US" sz="1900" dirty="0" smtClean="0"/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Getter</a:t>
            </a:r>
          </a:p>
          <a:p>
            <a:pPr lvl="1"/>
            <a:r>
              <a:rPr lang="en-US" dirty="0" smtClean="0"/>
              <a:t>Setter </a:t>
            </a:r>
            <a:r>
              <a:rPr lang="en-US" sz="1800" dirty="0" smtClean="0"/>
              <a:t>(optional)</a:t>
            </a:r>
            <a:endParaRPr lang="en-US" dirty="0" smtClean="0"/>
          </a:p>
          <a:p>
            <a:r>
              <a:rPr lang="en-US" dirty="0" smtClean="0"/>
              <a:t>Name should be easily understood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protection </a:t>
            </a:r>
            <a:r>
              <a:rPr lang="en-US" dirty="0" err="1" smtClean="0">
                <a:latin typeface="Consolas" panose="020B0609020204030204" pitchFamily="49" charset="0"/>
              </a:rPr>
              <a:t>ReturnType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PropertyName</a:t>
            </a:r>
            <a:r>
              <a:rPr lang="en-US" dirty="0" smtClean="0">
                <a:latin typeface="Consolas" panose="020B0609020204030204" pitchFamily="49" charset="0"/>
              </a:rPr>
              <a:t> { get; set; }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public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Count { get; set; }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6818"/>
            <a:ext cx="11284632" cy="5209668"/>
          </a:xfrm>
        </p:spPr>
        <p:txBody>
          <a:bodyPr>
            <a:normAutofit/>
          </a:bodyPr>
          <a:lstStyle/>
          <a:p>
            <a:r>
              <a:rPr lang="en-US" dirty="0" smtClean="0"/>
              <a:t>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/>
              <a:t>  and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dirty="0" smtClean="0"/>
              <a:t>  can run code in addition to just returning and setting the value</a:t>
            </a:r>
          </a:p>
          <a:p>
            <a:endParaRPr lang="en-US" dirty="0" smtClean="0"/>
          </a:p>
          <a:p>
            <a:r>
              <a:rPr lang="en-US" dirty="0" smtClean="0"/>
              <a:t>Allows the developer to add logic to these operations</a:t>
            </a:r>
          </a:p>
          <a:p>
            <a:endParaRPr lang="en-US" dirty="0" smtClean="0"/>
          </a:p>
          <a:p>
            <a:r>
              <a:rPr lang="en-US" dirty="0" smtClean="0"/>
              <a:t>If no code is added then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 </a:t>
            </a:r>
            <a:r>
              <a:rPr lang="en-US" dirty="0" smtClean="0"/>
              <a:t> and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 </a:t>
            </a:r>
            <a:r>
              <a:rPr lang="en-US" dirty="0" smtClean="0"/>
              <a:t> just return and set the value</a:t>
            </a:r>
          </a:p>
          <a:p>
            <a:endParaRPr lang="en-US" dirty="0" smtClean="0"/>
          </a:p>
          <a:p>
            <a:r>
              <a:rPr lang="en-US" dirty="0" smtClean="0"/>
              <a:t>These operations must be defined with a protection level</a:t>
            </a:r>
          </a:p>
        </p:txBody>
      </p:sp>
    </p:spTree>
    <p:extLst>
      <p:ext uri="{BB962C8B-B14F-4D97-AF65-F5344CB8AC3E}">
        <p14:creationId xmlns:p14="http://schemas.microsoft.com/office/powerpoint/2010/main" val="25331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– Getter and Setter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93572" y="2052918"/>
            <a:ext cx="4382814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Note where semicolons are and are </a:t>
            </a:r>
            <a:r>
              <a:rPr lang="en-US" sz="2400" b="1" dirty="0" smtClean="0"/>
              <a:t>not</a:t>
            </a:r>
            <a:r>
              <a:rPr lang="en-US" sz="2400" dirty="0" smtClean="0"/>
              <a:t> used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</a:t>
            </a:r>
            <a:r>
              <a:rPr lang="en-US" sz="2400" dirty="0" smtClean="0"/>
              <a:t> is passed into the 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400" dirty="0" smtClean="0"/>
              <a:t>  when the </a:t>
            </a:r>
            <a:r>
              <a:rPr lang="en-US" sz="2400" dirty="0" smtClean="0">
                <a:latin typeface="+mn-lt"/>
              </a:rPr>
              <a:t>Property</a:t>
            </a:r>
            <a:r>
              <a:rPr lang="en-US" sz="2400" dirty="0" smtClean="0"/>
              <a:t> is set equal to a value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You can have as much code as you need in the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et</a:t>
            </a:r>
            <a:r>
              <a:rPr lang="en-US" sz="2400" dirty="0" smtClean="0"/>
              <a:t> and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et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964698"/>
            <a:ext cx="7426399" cy="4120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80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– Getter and Setter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10496550" cy="2809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		</a:t>
            </a:r>
            <a:r>
              <a:rPr lang="en-US" dirty="0" smtClean="0">
                <a:latin typeface="Consolas" panose="020B0609020204030204" pitchFamily="49" charset="0"/>
              </a:rPr>
              <a:t>Hello World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8485" y="1853248"/>
            <a:ext cx="4745038" cy="4195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Open </a:t>
            </a:r>
            <a:r>
              <a:rPr lang="en-US" sz="2800" dirty="0" err="1" smtClean="0"/>
              <a:t>C.R.A.P.e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Type the following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Save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 + 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Run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Look on in amazement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Press 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&lt;Enter&gt;</a:t>
            </a:r>
          </a:p>
          <a:p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764"/>
          <a:stretch/>
        </p:blipFill>
        <p:spPr>
          <a:xfrm>
            <a:off x="5121853" y="1853248"/>
            <a:ext cx="6993947" cy="3990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63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9518"/>
            <a:ext cx="11201332" cy="463998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lt"/>
              </a:rPr>
              <a:t>Define specific Methods and Properties that a Class must have</a:t>
            </a:r>
          </a:p>
          <a:p>
            <a:r>
              <a:rPr lang="en-US" sz="3200" dirty="0" smtClean="0">
                <a:latin typeface="+mn-lt"/>
              </a:rPr>
              <a:t>Work with a set of Classes in a predefined way</a:t>
            </a:r>
            <a:endParaRPr lang="en-US" sz="3200" dirty="0">
              <a:latin typeface="+mn-lt"/>
            </a:endParaRPr>
          </a:p>
          <a:p>
            <a:r>
              <a:rPr lang="en-US" sz="3200" dirty="0" smtClean="0">
                <a:latin typeface="+mn-lt"/>
              </a:rPr>
              <a:t>Define a set of actions that can span different Classes</a:t>
            </a:r>
          </a:p>
          <a:p>
            <a:r>
              <a:rPr lang="en-US" sz="3200" dirty="0" smtClean="0">
                <a:latin typeface="+mn-lt"/>
              </a:rPr>
              <a:t>A Class can implement multiple Interfaces</a:t>
            </a:r>
            <a:br>
              <a:rPr lang="en-US" sz="3200" dirty="0" smtClean="0">
                <a:latin typeface="+mn-lt"/>
              </a:rPr>
            </a:br>
            <a:endParaRPr lang="en-US" sz="3200" dirty="0">
              <a:latin typeface="+mn-lt"/>
            </a:endParaRPr>
          </a:p>
          <a:p>
            <a:r>
              <a:rPr lang="en-US" sz="3200" dirty="0" smtClean="0">
                <a:latin typeface="+mn-lt"/>
              </a:rPr>
              <a:t>Naming scheme should be    </a:t>
            </a:r>
            <a:r>
              <a:rPr lang="en-US" sz="32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IInterfaceName</a:t>
            </a:r>
            <a:endParaRPr lang="en-US" sz="32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4" y="1520332"/>
            <a:ext cx="5534025" cy="49947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+mn-lt"/>
              </a:rPr>
              <a:t>Interfaces don’t define any Method or Property bodies</a:t>
            </a:r>
            <a:br>
              <a:rPr lang="en-US" sz="2400" dirty="0" smtClean="0">
                <a:latin typeface="+mn-lt"/>
              </a:rPr>
            </a:br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Only define </a:t>
            </a:r>
            <a:r>
              <a:rPr lang="en-US" sz="2400" smtClean="0">
                <a:latin typeface="+mn-lt"/>
              </a:rPr>
              <a:t>the  </a:t>
            </a:r>
            <a:r>
              <a:rPr lang="en-US" sz="240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 </a:t>
            </a:r>
            <a:r>
              <a:rPr lang="en-US" sz="240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and </a:t>
            </a:r>
            <a:br>
              <a:rPr lang="en-US" sz="2400" dirty="0" smtClean="0">
                <a:latin typeface="+mn-lt"/>
              </a:rPr>
            </a:br>
            <a:r>
              <a:rPr lang="en-US" sz="240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400" smtClean="0">
                <a:latin typeface="+mn-lt"/>
              </a:rPr>
              <a:t>  you </a:t>
            </a:r>
            <a:r>
              <a:rPr lang="en-US" sz="2400" dirty="0" smtClean="0">
                <a:latin typeface="+mn-lt"/>
              </a:rPr>
              <a:t>need</a:t>
            </a:r>
          </a:p>
          <a:p>
            <a:endParaRPr lang="en-US" sz="2400" dirty="0" smtClean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48472" y="1520332"/>
            <a:ext cx="6962775" cy="5173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" y="1439987"/>
            <a:ext cx="5354737" cy="2427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24" y="1439987"/>
            <a:ext cx="6586270" cy="5013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3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Inheritance and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519518"/>
            <a:ext cx="11202990" cy="5160682"/>
          </a:xfrm>
        </p:spPr>
        <p:txBody>
          <a:bodyPr>
            <a:noAutofit/>
          </a:bodyPr>
          <a:lstStyle/>
          <a:p>
            <a:r>
              <a:rPr lang="en-US" dirty="0"/>
              <a:t>Child classes are also </a:t>
            </a:r>
            <a:r>
              <a:rPr lang="en-US" dirty="0" smtClean="0"/>
              <a:t>instances of their Parent/Base </a:t>
            </a:r>
            <a:r>
              <a:rPr lang="en-US" dirty="0"/>
              <a:t>class </a:t>
            </a:r>
          </a:p>
          <a:p>
            <a:r>
              <a:rPr lang="en-US" dirty="0"/>
              <a:t>A V</a:t>
            </a:r>
            <a:r>
              <a:rPr lang="en-US" dirty="0" smtClean="0"/>
              <a:t>ariable </a:t>
            </a:r>
            <a:r>
              <a:rPr lang="en-US" dirty="0"/>
              <a:t>of the </a:t>
            </a:r>
            <a:r>
              <a:rPr lang="en-US" b="1" dirty="0"/>
              <a:t>Parent</a:t>
            </a:r>
            <a:r>
              <a:rPr lang="en-US" dirty="0"/>
              <a:t> type can store </a:t>
            </a:r>
            <a:r>
              <a:rPr lang="en-US" dirty="0" smtClean="0"/>
              <a:t>any </a:t>
            </a:r>
            <a:r>
              <a:rPr lang="en-US" b="1" dirty="0"/>
              <a:t>Child</a:t>
            </a:r>
            <a:r>
              <a:rPr lang="en-US" dirty="0"/>
              <a:t>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dirty="0"/>
              <a:t>Interfaces work the same </a:t>
            </a:r>
            <a:r>
              <a:rPr lang="en-US" dirty="0" smtClean="0"/>
              <a:t>way</a:t>
            </a:r>
          </a:p>
          <a:p>
            <a:r>
              <a:rPr lang="en-US" dirty="0" smtClean="0"/>
              <a:t>Interfaces can inherit from other Interfaces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11" y="3804738"/>
            <a:ext cx="7698180" cy="2906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093042" y="5152287"/>
            <a:ext cx="7170706" cy="129931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55" y="3183184"/>
            <a:ext cx="5943445" cy="2052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0" y="3183183"/>
            <a:ext cx="5618163" cy="3141098"/>
          </a:xfrm>
          <a:prstGeom prst="rect">
            <a:avLst/>
          </a:prstGeom>
        </p:spPr>
      </p:pic>
      <p:sp>
        <p:nvSpPr>
          <p:cNvPr id="15" name="Curved Down Arrow 14"/>
          <p:cNvSpPr/>
          <p:nvPr/>
        </p:nvSpPr>
        <p:spPr>
          <a:xfrm rot="10511924">
            <a:off x="5003591" y="4398859"/>
            <a:ext cx="6330773" cy="536070"/>
          </a:xfrm>
          <a:prstGeom prst="curvedDownArrow">
            <a:avLst>
              <a:gd name="adj1" fmla="val 26664"/>
              <a:gd name="adj2" fmla="val 66702"/>
              <a:gd name="adj3" fmla="val 2511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3318622">
            <a:off x="3858347" y="4411819"/>
            <a:ext cx="447004" cy="149589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8510" y="1671917"/>
            <a:ext cx="11489382" cy="1643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base</a:t>
            </a:r>
            <a:r>
              <a:rPr lang="en-US" dirty="0" smtClean="0"/>
              <a:t>  keyword to call a Constructor from a Child class</a:t>
            </a:r>
          </a:p>
          <a:p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llows you to save instantiation code in Child classes</a:t>
            </a:r>
          </a:p>
          <a:p>
            <a:pPr marL="0" indent="0">
              <a:buFont typeface="Wingdings 3" charset="2"/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endParaRPr lang="en-US" sz="1100" dirty="0" smtClean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4" y="5324475"/>
            <a:ext cx="48926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When </a:t>
            </a:r>
            <a:r>
              <a:rPr lang="en-US" sz="22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MathCourse</a:t>
            </a:r>
            <a:r>
              <a:rPr lang="en-US" sz="2200" dirty="0" smtClean="0"/>
              <a:t> is instantiated, the constructor call </a:t>
            </a:r>
            <a:r>
              <a:rPr lang="en-US" sz="2200" dirty="0"/>
              <a:t>passes </a:t>
            </a:r>
            <a:r>
              <a:rPr lang="en-US" sz="22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en-US" sz="2200" dirty="0"/>
              <a:t> into the </a:t>
            </a:r>
            <a:r>
              <a:rPr lang="en-US" sz="2200" b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SchoolCourse</a:t>
            </a:r>
            <a:r>
              <a:rPr lang="en-US" sz="2200" dirty="0"/>
              <a:t> constructor thus initializing </a:t>
            </a:r>
            <a:r>
              <a:rPr lang="en-US" sz="22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students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</a:p>
          <a:p>
            <a:endParaRPr lang="en-US" sz="2200" dirty="0"/>
          </a:p>
        </p:txBody>
      </p:sp>
      <p:sp>
        <p:nvSpPr>
          <p:cNvPr id="13" name="Curved Down Arrow 12"/>
          <p:cNvSpPr/>
          <p:nvPr/>
        </p:nvSpPr>
        <p:spPr>
          <a:xfrm>
            <a:off x="9934575" y="3540125"/>
            <a:ext cx="1419225" cy="35242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7" grpId="0"/>
      <p:bldP spid="13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Inheritance and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519518"/>
            <a:ext cx="11723690" cy="5160682"/>
          </a:xfrm>
        </p:spPr>
        <p:txBody>
          <a:bodyPr>
            <a:noAutofit/>
          </a:bodyPr>
          <a:lstStyle/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</a:t>
            </a:r>
            <a:r>
              <a:rPr lang="en-US" dirty="0" smtClean="0"/>
              <a:t>  keyword to check if a type is what you expect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latin typeface="Consolas" panose="020B0609020204030204" pitchFamily="49" charset="0"/>
              </a:rPr>
              <a:t>bool </a:t>
            </a:r>
            <a:r>
              <a:rPr lang="en-US" dirty="0" err="1" smtClean="0">
                <a:latin typeface="Consolas" panose="020B0609020204030204" pitchFamily="49" charset="0"/>
              </a:rPr>
              <a:t>isChild</a:t>
            </a:r>
            <a:r>
              <a:rPr lang="en-US" dirty="0" smtClean="0">
                <a:latin typeface="Consolas" panose="020B0609020204030204" pitchFamily="49" charset="0"/>
              </a:rPr>
              <a:t> = foo[0]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</a:t>
            </a:r>
            <a:r>
              <a:rPr lang="en-US" dirty="0" smtClean="0">
                <a:latin typeface="Consolas" panose="020B0609020204030204" pitchFamily="49" charset="0"/>
              </a:rPr>
              <a:t> Child;</a:t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Get the </a:t>
            </a:r>
            <a:r>
              <a:rPr lang="en-US" dirty="0" smtClean="0">
                <a:latin typeface="Consolas" panose="020B0609020204030204" pitchFamily="49" charset="0"/>
              </a:rPr>
              <a:t>Type</a:t>
            </a:r>
            <a:r>
              <a:rPr lang="en-US" dirty="0" smtClean="0">
                <a:latin typeface="+mn-lt"/>
              </a:rPr>
              <a:t> of an instance by calling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GetType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dirty="0" smtClean="0">
                <a:latin typeface="+mn-lt"/>
              </a:rPr>
              <a:t>and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typeof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	bool </a:t>
            </a:r>
            <a:r>
              <a:rPr lang="en-US" dirty="0" err="1" smtClean="0">
                <a:latin typeface="Consolas" panose="020B0609020204030204" pitchFamily="49" charset="0"/>
              </a:rPr>
              <a:t>isAdult</a:t>
            </a:r>
            <a:r>
              <a:rPr lang="en-US" dirty="0" smtClean="0">
                <a:latin typeface="Consolas" panose="020B0609020204030204" pitchFamily="49" charset="0"/>
              </a:rPr>
              <a:t> = foo[1].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GetType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Consolas" panose="020B0609020204030204" pitchFamily="49" charset="0"/>
              </a:rPr>
              <a:t> ==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typeof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(Adult);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Convert a class into a related class by casting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var kid1 = foo[0]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sz="2800" dirty="0" smtClean="0">
                <a:latin typeface="Consolas" panose="020B0609020204030204" pitchFamily="49" charset="0"/>
              </a:rPr>
              <a:t> Child;</a:t>
            </a:r>
            <a:endParaRPr lang="en-US" sz="28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	</a:t>
            </a:r>
            <a:r>
              <a:rPr lang="en-US" sz="2800" dirty="0" err="1" smtClean="0">
                <a:latin typeface="Consolas" panose="020B0609020204030204" pitchFamily="49" charset="0"/>
              </a:rPr>
              <a:t>var</a:t>
            </a:r>
            <a:r>
              <a:rPr lang="en-US" sz="2800" dirty="0" smtClean="0">
                <a:latin typeface="Consolas" panose="020B0609020204030204" pitchFamily="49" charset="0"/>
              </a:rPr>
              <a:t> kid2 =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(Child)</a:t>
            </a:r>
            <a:r>
              <a:rPr lang="en-US" sz="2800" dirty="0" smtClean="0">
                <a:latin typeface="Consolas" panose="020B0609020204030204" pitchFamily="49" charset="0"/>
              </a:rPr>
              <a:t>foo[0];</a:t>
            </a:r>
          </a:p>
          <a:p>
            <a:endParaRPr lang="en-US" dirty="0" smtClean="0"/>
          </a:p>
        </p:txBody>
      </p:sp>
      <p:sp>
        <p:nvSpPr>
          <p:cNvPr id="4" name="Rectangular Callout 3"/>
          <p:cNvSpPr/>
          <p:nvPr/>
        </p:nvSpPr>
        <p:spPr>
          <a:xfrm>
            <a:off x="7762008" y="4935680"/>
            <a:ext cx="4241305" cy="994723"/>
          </a:xfrm>
          <a:prstGeom prst="wedgeRectCallout">
            <a:avLst>
              <a:gd name="adj1" fmla="val -69114"/>
              <a:gd name="adj2" fmla="val -166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Safe Cast</a:t>
            </a:r>
            <a:r>
              <a:rPr lang="en-US" sz="2000" dirty="0" smtClean="0"/>
              <a:t> – No exception thrown if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foo[0]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/>
              <a:t>is not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Child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but</a:t>
            </a:r>
            <a:r>
              <a:rPr lang="en-US" sz="2000" dirty="0" smtClean="0">
                <a:latin typeface="Consolas" panose="020B0609020204030204" pitchFamily="49" charset="0"/>
              </a:rPr>
              <a:t/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id1</a:t>
            </a:r>
            <a:r>
              <a:rPr lang="en-US" sz="2000" dirty="0" smtClean="0">
                <a:latin typeface="Consolas" panose="020B0609020204030204" pitchFamily="49" charset="0"/>
              </a:rPr>
              <a:t> will be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014894" y="6168571"/>
            <a:ext cx="4988420" cy="511629"/>
          </a:xfrm>
          <a:prstGeom prst="wedgeRectCallout">
            <a:avLst>
              <a:gd name="adj1" fmla="val -59156"/>
              <a:gd name="adj2" fmla="val -97336"/>
            </a:avLst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</a:t>
            </a:r>
            <a:r>
              <a:rPr lang="en-US" sz="2000" dirty="0" smtClean="0"/>
              <a:t>xception thrown if </a:t>
            </a:r>
            <a:r>
              <a:rPr lang="en-US" sz="2000" dirty="0" smtClean="0">
                <a:latin typeface="Consolas" panose="020B0609020204030204" pitchFamily="49" charset="0"/>
              </a:rPr>
              <a:t>foo[0]</a:t>
            </a:r>
            <a:r>
              <a:rPr lang="en-US" sz="2000" dirty="0" smtClean="0"/>
              <a:t> is not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Child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88563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Allow you to have predefined values for settings </a:t>
            </a:r>
            <a:br>
              <a:rPr lang="en-US" dirty="0" smtClean="0"/>
            </a:br>
            <a:r>
              <a:rPr lang="en-US" dirty="0" smtClean="0"/>
              <a:t>in your classes</a:t>
            </a:r>
          </a:p>
          <a:p>
            <a:r>
              <a:rPr lang="en-US" dirty="0" smtClean="0"/>
              <a:t>Easy way to limit a developer to only what you want them to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public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EnumName</a:t>
            </a:r>
            <a:r>
              <a:rPr lang="en-US" dirty="0" smtClean="0">
                <a:latin typeface="Consolas" panose="020B0609020204030204" pitchFamily="49" charset="0"/>
              </a:rPr>
              <a:t> = { val1, val2, ..., </a:t>
            </a:r>
            <a:r>
              <a:rPr lang="en-US" dirty="0" err="1" smtClean="0">
                <a:latin typeface="Consolas" panose="020B0609020204030204" pitchFamily="49" charset="0"/>
              </a:rPr>
              <a:t>valX</a:t>
            </a:r>
            <a:r>
              <a:rPr lang="en-US" dirty="0" smtClean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private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StreetType</a:t>
            </a:r>
            <a:r>
              <a:rPr lang="en-US" dirty="0" smtClean="0">
                <a:latin typeface="Consolas" panose="020B0609020204030204" pitchFamily="49" charset="0"/>
              </a:rPr>
              <a:t> = { Ave, Ct, St, Way };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9323388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Exceptions are thrown when by .NET when things go wrong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Exceptions can be caught and handled using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try/catch</a:t>
            </a:r>
            <a:r>
              <a:rPr lang="en-US" sz="3200" dirty="0" smtClean="0"/>
              <a:t> blocks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41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049"/>
          <a:stretch/>
        </p:blipFill>
        <p:spPr>
          <a:xfrm>
            <a:off x="646111" y="1853248"/>
            <a:ext cx="5930960" cy="445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8937" y="1616320"/>
            <a:ext cx="5130800" cy="51346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code inside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/>
              <a:t> executes first</a:t>
            </a:r>
          </a:p>
          <a:p>
            <a:endParaRPr lang="en-US" sz="1200" dirty="0" smtClean="0"/>
          </a:p>
          <a:p>
            <a:r>
              <a:rPr lang="en-US" dirty="0"/>
              <a:t>I</a:t>
            </a:r>
            <a:r>
              <a:rPr lang="en-US" dirty="0" smtClean="0"/>
              <a:t>f an exception occurs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dirty="0" smtClean="0"/>
              <a:t> block code will execute.</a:t>
            </a:r>
          </a:p>
          <a:p>
            <a:endParaRPr lang="en-US" sz="1500" dirty="0"/>
          </a:p>
          <a:p>
            <a:r>
              <a:rPr lang="en-US" dirty="0" smtClean="0"/>
              <a:t>Code inside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/>
              <a:t> is only accessible inside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</a:p>
          <a:p>
            <a:endParaRPr lang="en-US" sz="15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>
                <a:latin typeface="+mn-lt"/>
              </a:rPr>
              <a:t> and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dirty="0" smtClean="0">
                <a:latin typeface="+mn-lt"/>
              </a:rPr>
              <a:t> create variable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5782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9400"/>
            <a:ext cx="11545888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Developers can throw their own Exceptions to handle out of bounds situations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2400" dirty="0" smtClean="0">
                <a:latin typeface="Consolas" panose="020B0609020204030204" pitchFamily="49" charset="0"/>
              </a:rPr>
              <a:t>throw new Exception("Something Bad Happened!");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You can also create your own Class that derives from Exception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public class </a:t>
            </a:r>
            <a:r>
              <a:rPr lang="en-US" sz="2400" dirty="0" err="1" smtClean="0">
                <a:latin typeface="Consolas" panose="020B0609020204030204" pitchFamily="49" charset="0"/>
              </a:rPr>
              <a:t>MyException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: Exception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{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}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Exception classes can have Methods and Properties just like other classes</a:t>
            </a:r>
          </a:p>
        </p:txBody>
      </p:sp>
    </p:spTree>
    <p:extLst>
      <p:ext uri="{BB962C8B-B14F-4D97-AF65-F5344CB8AC3E}">
        <p14:creationId xmlns:p14="http://schemas.microsoft.com/office/powerpoint/2010/main" val="26651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Persisting Class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853248"/>
            <a:ext cx="7947172" cy="4694281"/>
          </a:xfrm>
        </p:spPr>
        <p:txBody>
          <a:bodyPr>
            <a:noAutofit/>
          </a:bodyPr>
          <a:lstStyle/>
          <a:p>
            <a:r>
              <a:rPr lang="en-US" dirty="0" smtClean="0"/>
              <a:t>Class data can be persisted many ways</a:t>
            </a:r>
          </a:p>
          <a:p>
            <a:pPr lvl="1"/>
            <a:r>
              <a:rPr lang="en-US" sz="2800" dirty="0" smtClean="0"/>
              <a:t>CSV</a:t>
            </a:r>
          </a:p>
          <a:p>
            <a:pPr lvl="1"/>
            <a:r>
              <a:rPr lang="en-US" sz="2800" dirty="0" smtClean="0"/>
              <a:t>Database</a:t>
            </a:r>
          </a:p>
          <a:p>
            <a:pPr lvl="1"/>
            <a:r>
              <a:rPr lang="en-US" sz="2800" dirty="0" smtClean="0"/>
              <a:t>Serialization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Serialization is converting an </a:t>
            </a:r>
            <a:br>
              <a:rPr lang="en-US" dirty="0" smtClean="0"/>
            </a:b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r>
              <a:rPr lang="en-US" dirty="0" smtClean="0"/>
              <a:t> into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endParaRPr lang="en-US" sz="12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(JavaScript Object Notation) is a standard way of serializing objects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60773" y="1423426"/>
            <a:ext cx="3848100" cy="526297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"account": 1243,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"name": "Joe",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"records": [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		345,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	643,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992</a:t>
            </a:r>
            <a:endParaRPr lang="en-US" sz="2400" dirty="0">
              <a:latin typeface="Consolas" panose="020B0609020204030204" pitchFamily="49" charset="0"/>
            </a:endParaRP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],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"address": {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	"line1": "12 Main",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"city": "Rome",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"state": "GA"</a:t>
            </a:r>
            <a:endParaRPr lang="en-US" sz="2400" dirty="0">
              <a:latin typeface="Consolas" panose="020B0609020204030204" pitchFamily="49" charset="0"/>
            </a:endParaRP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}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108" y="1482414"/>
            <a:ext cx="6324892" cy="447675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413"/>
            <a:ext cx="8505825" cy="44767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Break That Down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67108" y="1643523"/>
            <a:ext cx="6324892" cy="4195481"/>
          </a:xfrm>
        </p:spPr>
        <p:txBody>
          <a:bodyPr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Tells C# what library we are using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a Class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Main Method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  Prints out "Hello World"</a:t>
            </a:r>
          </a:p>
          <a:p>
            <a:pPr marL="0" indent="0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	  Tells C# to wait for input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2163260"/>
            <a:ext cx="5283199" cy="52560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372" y="2622509"/>
            <a:ext cx="5283199" cy="54749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273" y="3097453"/>
            <a:ext cx="5682384" cy="47444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72" y="3556310"/>
            <a:ext cx="5283199" cy="4493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773" y="3980491"/>
            <a:ext cx="7747427" cy="4493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271" y="4391446"/>
            <a:ext cx="5283199" cy="42465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324" y="4777748"/>
            <a:ext cx="5283199" cy="49721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323" y="5201928"/>
            <a:ext cx="5283199" cy="61090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293043" cy="478779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is the most widely used method of passing data on the Internet and other applications</a:t>
            </a:r>
          </a:p>
          <a:p>
            <a:endParaRPr lang="en-US" dirty="0" smtClean="0"/>
          </a:p>
          <a:p>
            <a:r>
              <a:rPr lang="en-US" dirty="0" smtClean="0"/>
              <a:t>Almost any type of data can be serialized into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Easily be read and written to files, streams and Internet traffic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47228" y="4087091"/>
            <a:ext cx="7552636" cy="1918855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String</a:t>
            </a:r>
          </a:p>
          <a:p>
            <a:r>
              <a:rPr lang="en-US" dirty="0" smtClean="0"/>
              <a:t>Number</a:t>
            </a:r>
          </a:p>
          <a:p>
            <a:r>
              <a:rPr lang="en-US" dirty="0" smtClean="0"/>
              <a:t>Object</a:t>
            </a:r>
          </a:p>
          <a:p>
            <a:r>
              <a:rPr lang="en-US" dirty="0" smtClean="0"/>
              <a:t>Array / List</a:t>
            </a:r>
          </a:p>
          <a:p>
            <a:r>
              <a:rPr lang="en-US" dirty="0" smtClean="0"/>
              <a:t>Dictionary</a:t>
            </a:r>
          </a:p>
          <a:p>
            <a:r>
              <a:rPr lang="en-US" dirty="0" smtClean="0"/>
              <a:t>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and </a:t>
            </a:r>
            <a:r>
              <a:rPr lang="en-US" dirty="0" smtClean="0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600200"/>
            <a:ext cx="6556217" cy="4320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21582" y="202624"/>
            <a:ext cx="5600699" cy="6247864"/>
          </a:xfrm>
          <a:prstGeom prst="rect">
            <a:avLst/>
          </a:prstGeom>
          <a:solidFill>
            <a:srgbClr val="0C0C0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"</a:t>
            </a:r>
            <a:r>
              <a:rPr lang="en-US" sz="2000" dirty="0" err="1">
                <a:latin typeface="Consolas" panose="020B0609020204030204" pitchFamily="49" charset="0"/>
              </a:rPr>
              <a:t>AccountNumber</a:t>
            </a:r>
            <a:r>
              <a:rPr lang="en-US" sz="2000" dirty="0">
                <a:latin typeface="Consolas" panose="020B0609020204030204" pitchFamily="49" charset="0"/>
              </a:rPr>
              <a:t>": "28212",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"</a:t>
            </a:r>
            <a:r>
              <a:rPr lang="en-US" sz="2000" dirty="0" err="1">
                <a:latin typeface="Consolas" panose="020B0609020204030204" pitchFamily="49" charset="0"/>
              </a:rPr>
              <a:t>LastLogin</a:t>
            </a:r>
            <a:r>
              <a:rPr lang="en-US" sz="2000" dirty="0">
                <a:latin typeface="Consolas" panose="020B0609020204030204" pitchFamily="49" charset="0"/>
              </a:rPr>
              <a:t>": "2020-05-02T00:00:00",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"Balance": 5228.62,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"Transactions": [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"Method": 0,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"Timestamp": "2021-01-28T17:23:01.8066534-05:00",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"Amount": 50.0,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</a:rPr>
              <a:t>AccountBalance</a:t>
            </a:r>
            <a:r>
              <a:rPr lang="en-US" sz="2000" dirty="0">
                <a:latin typeface="Consolas" panose="020B0609020204030204" pitchFamily="49" charset="0"/>
              </a:rPr>
              <a:t>": 5330.12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},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"Timestamp": "2021-01-28T17:23:01.8222766-05:00",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"Amount": 101.50,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</a:rPr>
              <a:t>AccountBalance</a:t>
            </a:r>
            <a:r>
              <a:rPr lang="en-US" sz="2000" dirty="0">
                <a:latin typeface="Consolas" panose="020B0609020204030204" pitchFamily="49" charset="0"/>
              </a:rPr>
              <a:t>": 5228.62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]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2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and </a:t>
            </a:r>
            <a:r>
              <a:rPr lang="en-US" dirty="0" smtClean="0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9437" y="3034145"/>
            <a:ext cx="11350336" cy="3553691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JsonConvert</a:t>
            </a:r>
            <a:r>
              <a:rPr lang="en-US" dirty="0" smtClean="0"/>
              <a:t> is in the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Newtonsoft.Json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+mn-lt"/>
              </a:rPr>
              <a:t>Library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DeserializeObject</a:t>
            </a:r>
            <a:r>
              <a:rPr lang="en-US" dirty="0" smtClean="0">
                <a:latin typeface="+mn-lt"/>
              </a:rPr>
              <a:t> is a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generic</a:t>
            </a:r>
            <a:r>
              <a:rPr lang="en-US" dirty="0" smtClean="0">
                <a:latin typeface="+mn-lt"/>
              </a:rPr>
              <a:t>  method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Pass in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>
                <a:latin typeface="+mn-lt"/>
              </a:rPr>
              <a:t> you want to </a:t>
            </a:r>
            <a:r>
              <a:rPr lang="en-US" dirty="0" err="1" smtClean="0">
                <a:latin typeface="+mn-lt"/>
              </a:rPr>
              <a:t>deserialize</a:t>
            </a:r>
            <a:r>
              <a:rPr lang="en-US" dirty="0" smtClean="0">
                <a:latin typeface="+mn-lt"/>
              </a:rPr>
              <a:t> the JSON into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0647"/>
            <a:ext cx="9563100" cy="160972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2681579">
            <a:off x="7314974" y="1250521"/>
            <a:ext cx="446809" cy="90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– ATM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1215688" cy="4195481"/>
          </a:xfrm>
        </p:spPr>
        <p:txBody>
          <a:bodyPr/>
          <a:lstStyle/>
          <a:p>
            <a:r>
              <a:rPr lang="en-US" dirty="0" smtClean="0"/>
              <a:t>Load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accounts.json</a:t>
            </a:r>
            <a:r>
              <a:rPr lang="en-US" dirty="0" smtClean="0"/>
              <a:t>  instead of 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accounts.csv</a:t>
            </a:r>
          </a:p>
          <a:p>
            <a:r>
              <a:rPr lang="en-US" dirty="0"/>
              <a:t>Add Properties and Interfaces as </a:t>
            </a:r>
            <a:r>
              <a:rPr lang="en-US" dirty="0" smtClean="0"/>
              <a:t>needed</a:t>
            </a:r>
          </a:p>
          <a:p>
            <a:r>
              <a:rPr lang="en-US" dirty="0" smtClean="0">
                <a:latin typeface="+mn-lt"/>
              </a:rPr>
              <a:t>Throw Exceptions as appropriate</a:t>
            </a:r>
          </a:p>
          <a:p>
            <a:r>
              <a:rPr lang="en-US" dirty="0" smtClean="0"/>
              <a:t>Save a transaction history as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CSV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for all transactions</a:t>
            </a:r>
          </a:p>
          <a:p>
            <a:r>
              <a:rPr lang="en-US" dirty="0" smtClean="0"/>
              <a:t>Handle Cash and Check Deposits</a:t>
            </a:r>
          </a:p>
          <a:p>
            <a:r>
              <a:rPr lang="en-US" dirty="0" smtClean="0"/>
              <a:t>Add ability to transfer money to a different account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94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30742" y="1505403"/>
            <a:ext cx="8684758" cy="4822825"/>
          </a:xfrm>
        </p:spPr>
        <p:txBody>
          <a:bodyPr>
            <a:noAutofit/>
          </a:bodyPr>
          <a:lstStyle/>
          <a:p>
            <a:r>
              <a:rPr lang="en-US" sz="3200" dirty="0" smtClean="0"/>
              <a:t>Create your own Farm model</a:t>
            </a:r>
          </a:p>
          <a:p>
            <a:r>
              <a:rPr lang="en-US" sz="3200" dirty="0" smtClean="0"/>
              <a:t>Expand your existing models</a:t>
            </a:r>
          </a:p>
          <a:p>
            <a:r>
              <a:rPr lang="en-US" sz="3200" dirty="0" smtClean="0"/>
              <a:t>Create At Least One</a:t>
            </a:r>
          </a:p>
          <a:p>
            <a:pPr lvl="1"/>
            <a:r>
              <a:rPr lang="en-US" sz="2800" dirty="0" smtClean="0"/>
              <a:t>Inherited (Child) Class</a:t>
            </a:r>
          </a:p>
          <a:p>
            <a:pPr lvl="1"/>
            <a:r>
              <a:rPr lang="en-US" sz="2800" dirty="0" smtClean="0"/>
              <a:t>Interface</a:t>
            </a:r>
          </a:p>
          <a:p>
            <a:pPr lvl="1"/>
            <a:r>
              <a:rPr lang="en-US" sz="2800" dirty="0" smtClean="0"/>
              <a:t>Enum</a:t>
            </a:r>
          </a:p>
          <a:p>
            <a:pPr lvl="1"/>
            <a:r>
              <a:rPr lang="en-US" sz="2800" dirty="0" smtClean="0"/>
              <a:t>Method per Class</a:t>
            </a:r>
          </a:p>
          <a:p>
            <a:pPr lvl="1"/>
            <a:r>
              <a:rPr lang="en-US" sz="2800" dirty="0" smtClean="0"/>
              <a:t>Property per Class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7103" y="3113314"/>
            <a:ext cx="403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review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designs </a:t>
            </a:r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</a:t>
            </a:r>
          </a:p>
          <a:p>
            <a:pPr algn="ctr"/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Stubs for each requirement are in the</a:t>
            </a:r>
            <a:b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8 </a:t>
            </a:r>
            <a:b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folder</a:t>
            </a:r>
          </a:p>
        </p:txBody>
      </p:sp>
    </p:spTree>
    <p:extLst>
      <p:ext uri="{BB962C8B-B14F-4D97-AF65-F5344CB8AC3E}">
        <p14:creationId xmlns:p14="http://schemas.microsoft.com/office/powerpoint/2010/main" val="30550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2" r="-1"/>
          <a:stretch/>
        </p:blipFill>
        <p:spPr>
          <a:xfrm>
            <a:off x="101601" y="576261"/>
            <a:ext cx="5308599" cy="5421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52" y="1249361"/>
            <a:ext cx="6519148" cy="546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52" y="553538"/>
            <a:ext cx="6519148" cy="29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7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33375"/>
            <a:ext cx="7410450" cy="619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1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67"/>
          <a:stretch/>
        </p:blipFill>
        <p:spPr>
          <a:xfrm>
            <a:off x="773112" y="463550"/>
            <a:ext cx="7800975" cy="2292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3006725"/>
            <a:ext cx="9096375" cy="3762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8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9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681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5" y="185005"/>
            <a:ext cx="7134225" cy="5362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46111" y="1412865"/>
            <a:ext cx="11250714" cy="50395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Watch "How Computers Work" on Kahn Academy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code to 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HelloWorld</a:t>
            </a:r>
            <a:r>
              <a:rPr lang="en-US" dirty="0" smtClean="0"/>
              <a:t> program to assign the method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Console.ReadLine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call to a variable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variable’s value to the screen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out the current date and time 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DateTime.Now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Add a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Console.ReadLine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latin typeface="+mn-lt"/>
              </a:rPr>
              <a:t>call at the end of the program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03140" y="3545288"/>
            <a:ext cx="3988341" cy="181588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HelloWorld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Hey!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Hey!</a:t>
            </a:r>
          </a:p>
          <a:p>
            <a:fld id="{F7B3A56F-63F5-4A09-8CF0-19DEB9D70A74}" type="datetime9">
              <a:rPr lang="en-US" sz="2800" smtClean="0">
                <a:latin typeface="Consolas" panose="020B0609020204030204" pitchFamily="49" charset="0"/>
              </a:rPr>
              <a:t>6/7/2021 14:26:32</a:t>
            </a:fld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9" y="188668"/>
            <a:ext cx="6877050" cy="366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06" y="3387675"/>
            <a:ext cx="7105650" cy="337185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52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91" y="290146"/>
            <a:ext cx="7867650" cy="571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7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" y="227573"/>
            <a:ext cx="6658488" cy="650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7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Review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and 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5564189" cy="4692650"/>
          </a:xfrm>
        </p:spPr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sz="2800" dirty="0" smtClean="0"/>
              <a:t> has a default value if none is set at declaration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Reference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  <a:r>
              <a:rPr lang="en-US" sz="2800" dirty="0" smtClean="0"/>
              <a:t> have a </a:t>
            </a:r>
            <a:br>
              <a:rPr lang="en-US" sz="2800" dirty="0" smtClean="0"/>
            </a:br>
            <a:r>
              <a:rPr lang="en-US" sz="2800" dirty="0" smtClean="0"/>
              <a:t>default value of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+mn-lt"/>
              </a:rPr>
              <a:t>has 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undefined</a:t>
            </a:r>
            <a:r>
              <a:rPr lang="en-US" sz="2800" dirty="0" smtClean="0">
                <a:latin typeface="+mn-lt"/>
              </a:rPr>
              <a:t> value and must be handled appropriately</a:t>
            </a:r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51104" y="1853248"/>
            <a:ext cx="5840896" cy="46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Consolas" panose="020B0609020204030204" pitchFamily="49" charset="0"/>
              </a:rPr>
              <a:t>string		</a:t>
            </a:r>
            <a:r>
              <a:rPr lang="en-US" sz="2800" dirty="0" smtClean="0">
                <a:latin typeface="Consolas" panose="020B0609020204030204" pitchFamily="49" charset="0"/>
              </a:rPr>
              <a:t>""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		</a:t>
            </a:r>
            <a:r>
              <a:rPr lang="en-US" sz="2800" dirty="0" smtClean="0">
                <a:latin typeface="Consolas" panose="020B0609020204030204" pitchFamily="49" charset="0"/>
              </a:rPr>
              <a:t>	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Consolas" panose="020B0609020204030204" pitchFamily="49" charset="0"/>
              </a:rPr>
              <a:t>double		0.0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Consolas" panose="020B0609020204030204" pitchFamily="49" charset="0"/>
              </a:rPr>
              <a:t>decimal	</a:t>
            </a:r>
            <a:r>
              <a:rPr lang="en-US" sz="2800" dirty="0" smtClean="0">
                <a:latin typeface="Consolas" panose="020B0609020204030204" pitchFamily="49" charset="0"/>
              </a:rPr>
              <a:t>	0.0m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Consolas" panose="020B0609020204030204" pitchFamily="49" charset="0"/>
              </a:rPr>
              <a:t>bool		</a:t>
            </a:r>
            <a:r>
              <a:rPr lang="en-US" sz="2800" dirty="0" smtClean="0">
                <a:latin typeface="Consolas" panose="020B0609020204030204" pitchFamily="49" charset="0"/>
              </a:rPr>
              <a:t>	false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Consolas" panose="020B0609020204030204" pitchFamily="49" charset="0"/>
              </a:rPr>
              <a:t>DateTime</a:t>
            </a:r>
            <a:r>
              <a:rPr lang="en-US" sz="2800" dirty="0" smtClean="0">
                <a:latin typeface="Consolas" panose="020B0609020204030204" pitchFamily="49" charset="0"/>
              </a:rPr>
              <a:t>	</a:t>
            </a:r>
            <a:r>
              <a:rPr lang="en-US" sz="2800" dirty="0" err="1" smtClean="0">
                <a:latin typeface="Consolas" panose="020B0609020204030204" pitchFamily="49" charset="0"/>
              </a:rPr>
              <a:t>DateTime.MinValue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Consolas" panose="020B0609020204030204" pitchFamily="49" charset="0"/>
              </a:rPr>
              <a:t>IPAddress</a:t>
            </a:r>
            <a:r>
              <a:rPr lang="en-US" sz="2800" dirty="0" smtClean="0">
                <a:latin typeface="Consolas" panose="020B0609020204030204" pitchFamily="49" charset="0"/>
              </a:rPr>
              <a:t>	null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Consolas" panose="020B0609020204030204" pitchFamily="49" charset="0"/>
              </a:rPr>
              <a:t>FileInfo</a:t>
            </a:r>
            <a:r>
              <a:rPr lang="en-US" sz="2800" dirty="0" smtClean="0">
                <a:latin typeface="Consolas" panose="020B0609020204030204" pitchFamily="49" charset="0"/>
              </a:rPr>
              <a:t>	null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0860" cy="1400530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IEnumberable</a:t>
            </a:r>
            <a:r>
              <a:rPr lang="en-US" dirty="0" smtClean="0">
                <a:latin typeface="Consolas" panose="020B0609020204030204" pitchFamily="49" charset="0"/>
              </a:rPr>
              <a:t>&lt;T&gt; / </a:t>
            </a:r>
            <a:r>
              <a:rPr lang="en-US" dirty="0" err="1" smtClean="0"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latin typeface="Consolas" panose="020B0609020204030204" pitchFamily="49" charset="0"/>
              </a:rPr>
              <a:t>&lt;T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10503333" cy="4195481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> are .NET Interfaces that define methods for iterating through a Collection</a:t>
            </a:r>
          </a:p>
          <a:p>
            <a:endParaRPr lang="en-US" dirty="0" smtClean="0"/>
          </a:p>
          <a:p>
            <a:r>
              <a:rPr lang="en-US" dirty="0" smtClean="0"/>
              <a:t>An Interface can be applied to a Class and defines specific functionality that Class must provide</a:t>
            </a:r>
          </a:p>
          <a:p>
            <a:endParaRPr lang="en-US" dirty="0" smtClean="0"/>
          </a:p>
          <a:p>
            <a:r>
              <a:rPr lang="en-US" dirty="0" smtClean="0"/>
              <a:t>All Collections implement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> which allows developers to walk through each item in the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81216" cy="1400530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IEnumberable</a:t>
            </a:r>
            <a:r>
              <a:rPr lang="en-US" dirty="0" smtClean="0">
                <a:latin typeface="Consolas" panose="020B0609020204030204" pitchFamily="49" charset="0"/>
              </a:rPr>
              <a:t>&lt;T&gt; / </a:t>
            </a:r>
            <a:r>
              <a:rPr lang="en-US" dirty="0" err="1" smtClean="0"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latin typeface="Consolas" panose="020B0609020204030204" pitchFamily="49" charset="0"/>
              </a:rPr>
              <a:t>&lt;T&gt;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4728"/>
            <a:ext cx="10513724" cy="493327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IEnumberable</a:t>
            </a:r>
            <a:r>
              <a:rPr lang="en-US" dirty="0">
                <a:latin typeface="Consolas" panose="020B0609020204030204" pitchFamily="49" charset="0"/>
              </a:rPr>
              <a:t>&lt;T</a:t>
            </a:r>
            <a:r>
              <a:rPr lang="en-US" dirty="0" smtClean="0">
                <a:latin typeface="Consolas" panose="020B0609020204030204" pitchFamily="49" charset="0"/>
              </a:rPr>
              <a:t>&gt;.</a:t>
            </a:r>
            <a:r>
              <a:rPr lang="en-US" dirty="0" err="1" smtClean="0">
                <a:latin typeface="Consolas" panose="020B0609020204030204" pitchFamily="49" charset="0"/>
              </a:rPr>
              <a:t>GetEnumerator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 smtClean="0"/>
              <a:t>	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IEnumerator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iter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list.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GetEnumerator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latin typeface="Consolas" panose="020B0609020204030204" pitchFamily="49" charset="0"/>
              </a:rPr>
              <a:t>&lt;T&gt;.</a:t>
            </a:r>
            <a:r>
              <a:rPr lang="en-US" dirty="0" err="1" smtClean="0">
                <a:latin typeface="Consolas" panose="020B0609020204030204" pitchFamily="49" charset="0"/>
              </a:rPr>
              <a:t>MoveNext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latin typeface="Consolas" panose="020B0609020204030204" pitchFamily="49" charset="0"/>
              </a:rPr>
              <a:t> success = </a:t>
            </a:r>
            <a:r>
              <a:rPr lang="en-US" sz="2400" dirty="0" err="1" smtClean="0">
                <a:latin typeface="Consolas" panose="020B0609020204030204" pitchFamily="49" charset="0"/>
              </a:rPr>
              <a:t>iter.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MoveNext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latin typeface="Consolas" panose="020B0609020204030204" pitchFamily="49" charset="0"/>
              </a:rPr>
              <a:t>&lt;T&gt;.Reset()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sz="2400" dirty="0" err="1" smtClean="0">
                <a:latin typeface="Consolas" panose="020B0609020204030204" pitchFamily="49" charset="0"/>
              </a:rPr>
              <a:t>iter.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Reset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IEnumerator</a:t>
            </a:r>
            <a:r>
              <a:rPr lang="en-US" dirty="0" smtClean="0">
                <a:latin typeface="Consolas" panose="020B0609020204030204" pitchFamily="49" charset="0"/>
              </a:rPr>
              <a:t>&lt;T&gt;.Current</a:t>
            </a:r>
            <a:r>
              <a:rPr lang="en-US" sz="2000" dirty="0">
                <a:latin typeface="Consolas" panose="020B0609020204030204" pitchFamily="49" charset="0"/>
              </a:rPr>
              <a:t/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sz="2400" dirty="0" smtClean="0">
                <a:latin typeface="Consolas" panose="020B0609020204030204" pitchFamily="49" charset="0"/>
              </a:rPr>
              <a:t> value = </a:t>
            </a:r>
            <a:r>
              <a:rPr lang="en-US" sz="2400" dirty="0" err="1" smtClean="0">
                <a:latin typeface="Consolas" panose="020B0609020204030204" pitchFamily="49" charset="0"/>
              </a:rPr>
              <a:t>iter.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Current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en-US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0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87607"/>
            <a:ext cx="5534025" cy="5467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Enumerators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623954" y="4779817"/>
            <a:ext cx="5018810" cy="488374"/>
          </a:xfrm>
          <a:prstGeom prst="wedgeRectCallout">
            <a:avLst>
              <a:gd name="adj1" fmla="val -64150"/>
              <a:gd name="adj2" fmla="val 4289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Implied call to </a:t>
            </a:r>
            <a:r>
              <a:rPr lang="en-US" sz="2400" dirty="0" err="1" smtClean="0">
                <a:latin typeface="Consolas" panose="020B0609020204030204" pitchFamily="49" charset="0"/>
              </a:rPr>
              <a:t>GetEnumerator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3966" y="2231102"/>
            <a:ext cx="4618005" cy="63754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3966" y="2927726"/>
            <a:ext cx="4618005" cy="3187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0467" y="5070762"/>
            <a:ext cx="4618005" cy="148243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3966" y="3261399"/>
            <a:ext cx="4618005" cy="160760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1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624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632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Give everyone a solid understanding of basic programming concepts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Help you learn skills that can be used in the workplace when you get out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Get each of you a CD with your work on it</a:t>
            </a:r>
          </a:p>
        </p:txBody>
      </p:sp>
    </p:spTree>
    <p:extLst>
      <p:ext uri="{BB962C8B-B14F-4D97-AF65-F5344CB8AC3E}">
        <p14:creationId xmlns:p14="http://schemas.microsoft.com/office/powerpoint/2010/main" val="38579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6" y="394685"/>
            <a:ext cx="9229725" cy="5953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67" t="3953" r="11152" b="3793"/>
          <a:stretch/>
        </p:blipFill>
        <p:spPr>
          <a:xfrm>
            <a:off x="539015" y="611255"/>
            <a:ext cx="9182501" cy="5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236582"/>
            <a:ext cx="9163050" cy="501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17432" y="4549626"/>
            <a:ext cx="11011436" cy="181588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Compiling...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error CS5001: Program 'HelloWorld.exe' does not contain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	a static 'Main' method suitable for an entry point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Build Failed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 rot="7048177">
            <a:off x="4662153" y="877839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159580"/>
            <a:ext cx="8877300" cy="485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7048177">
            <a:off x="7744836" y="1838704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75772" y="4432611"/>
            <a:ext cx="5079607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</a:rPr>
              <a:t>  </a:t>
            </a:r>
            <a:r>
              <a:rPr lang="en-US" sz="3200" dirty="0" err="1" smtClean="0">
                <a:latin typeface="Consolas" panose="020B0609020204030204" pitchFamily="49" charset="0"/>
              </a:rPr>
              <a:t>DateTime.Now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7048177">
            <a:off x="4869887" y="1838706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50" y="2732997"/>
            <a:ext cx="4410075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7968" y="4432611"/>
            <a:ext cx="5047411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2/5/2021 11:35:41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  <p:bldP spid="9" grpId="0" animBg="1"/>
      <p:bldP spid="9" grpId="1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1"/>
          <a:stretch/>
        </p:blipFill>
        <p:spPr>
          <a:xfrm>
            <a:off x="342497" y="236582"/>
            <a:ext cx="9167585" cy="4924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7048177">
            <a:off x="7278457" y="2260913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7432" y="5629570"/>
            <a:ext cx="10434339" cy="52322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No overload for method "</a:t>
            </a:r>
            <a:r>
              <a:rPr lang="en-US" sz="2800" dirty="0" err="1" smtClean="0">
                <a:latin typeface="Consolas" panose="020B0609020204030204" pitchFamily="49" charset="0"/>
              </a:rPr>
              <a:t>ReadLine</a:t>
            </a:r>
            <a:r>
              <a:rPr lang="en-US" sz="2800" dirty="0" smtClean="0">
                <a:latin typeface="Consolas" panose="020B0609020204030204" pitchFamily="49" charset="0"/>
              </a:rPr>
              <a:t>" takes 1 arguments</a:t>
            </a:r>
            <a:endParaRPr lang="en-US" sz="2400" dirty="0"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5002" y="3443156"/>
            <a:ext cx="9014909" cy="687070"/>
            <a:chOff x="355002" y="3443156"/>
            <a:chExt cx="9014909" cy="687070"/>
          </a:xfrm>
        </p:grpSpPr>
        <p:sp>
          <p:nvSpPr>
            <p:cNvPr id="9" name="Rectangle 8"/>
            <p:cNvSpPr/>
            <p:nvPr/>
          </p:nvSpPr>
          <p:spPr>
            <a:xfrm>
              <a:off x="6351675" y="3443156"/>
              <a:ext cx="3018236" cy="687070"/>
            </a:xfrm>
            <a:prstGeom prst="rect">
              <a:avLst/>
            </a:prstGeom>
            <a:solidFill>
              <a:srgbClr val="2F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976" t="31086" r="-18971" b="15416"/>
            <a:stretch/>
          </p:blipFill>
          <p:spPr>
            <a:xfrm>
              <a:off x="355002" y="3496235"/>
              <a:ext cx="8692179" cy="580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0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5" y="737096"/>
            <a:ext cx="7067550" cy="4972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6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236582"/>
            <a:ext cx="8401050" cy="466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08" y="4312589"/>
            <a:ext cx="10247724" cy="2277272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278" r="8945"/>
          <a:stretch/>
        </p:blipFill>
        <p:spPr>
          <a:xfrm>
            <a:off x="365760" y="2548691"/>
            <a:ext cx="821884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Operators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229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0747793" cy="4195481"/>
          </a:xfrm>
        </p:spPr>
        <p:txBody>
          <a:bodyPr/>
          <a:lstStyle/>
          <a:p>
            <a:r>
              <a:rPr lang="en-US" dirty="0" smtClean="0"/>
              <a:t>What are some things you learned in the last lesson?</a:t>
            </a:r>
          </a:p>
          <a:p>
            <a:r>
              <a:rPr lang="en-US" dirty="0" smtClean="0"/>
              <a:t>What four things make a computer a computer?</a:t>
            </a:r>
          </a:p>
          <a:p>
            <a:r>
              <a:rPr lang="en-US" dirty="0" smtClean="0"/>
              <a:t>How fast does electricity move in a circuit?</a:t>
            </a:r>
          </a:p>
          <a:p>
            <a:r>
              <a:rPr lang="en-US" dirty="0" smtClean="0"/>
              <a:t>How does a CPU execute instructions?</a:t>
            </a:r>
          </a:p>
          <a:p>
            <a:r>
              <a:rPr lang="en-US" dirty="0" smtClean="0"/>
              <a:t>What is a bit?</a:t>
            </a:r>
          </a:p>
          <a:p>
            <a:r>
              <a:rPr lang="en-US" dirty="0" smtClean="0"/>
              <a:t>What happens to the code we write before the CPU executes it?</a:t>
            </a:r>
          </a:p>
        </p:txBody>
      </p:sp>
    </p:spTree>
    <p:extLst>
      <p:ext uri="{BB962C8B-B14F-4D97-AF65-F5344CB8AC3E}">
        <p14:creationId xmlns:p14="http://schemas.microsoft.com/office/powerpoint/2010/main" val="44698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56880" y="1593570"/>
            <a:ext cx="4135120" cy="5081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Assign the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Console.ReadLine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call to a variable</a:t>
            </a:r>
            <a:br>
              <a:rPr lang="en-US" sz="2400" dirty="0" smtClean="0"/>
            </a:b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Print out the variable</a:t>
            </a:r>
            <a:br>
              <a:rPr lang="en-US" sz="2400" dirty="0" smtClean="0"/>
            </a:b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Print out the current </a:t>
            </a:r>
            <a:br>
              <a:rPr lang="en-US" sz="2400" dirty="0" smtClean="0"/>
            </a:br>
            <a:r>
              <a:rPr lang="en-US" sz="2400" dirty="0" smtClean="0"/>
              <a:t>date and time using</a:t>
            </a:r>
            <a:br>
              <a:rPr lang="en-US" sz="2400" dirty="0" smtClean="0"/>
            </a:b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DateTime.Now</a:t>
            </a:r>
            <a:endParaRPr lang="en-US" sz="24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Add a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Console.ReadLine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sz="2400" dirty="0" smtClean="0"/>
              <a:t>to the end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1263650"/>
            <a:ext cx="7448550" cy="514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346201" y="3608745"/>
            <a:ext cx="5283199" cy="4044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6201" y="3927971"/>
            <a:ext cx="5283199" cy="4044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6201" y="4332426"/>
            <a:ext cx="5709919" cy="31922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6201" y="4651652"/>
            <a:ext cx="5709919" cy="39891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85389" cy="140053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Keyboard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52600"/>
            <a:ext cx="89465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Most shortcuts are the same as Visual Studio</a:t>
            </a:r>
          </a:p>
          <a:p>
            <a:endParaRPr lang="en-US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 + S</a:t>
            </a:r>
            <a:r>
              <a:rPr lang="en-US" dirty="0" smtClean="0"/>
              <a:t>			Save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 +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dirty="0"/>
              <a:t>			</a:t>
            </a:r>
            <a:r>
              <a:rPr lang="en-US" dirty="0" smtClean="0"/>
              <a:t>Build (Compile) the </a:t>
            </a:r>
            <a:r>
              <a:rPr lang="en-US" dirty="0"/>
              <a:t>p</a:t>
            </a:r>
            <a:r>
              <a:rPr lang="en-US" dirty="0" smtClean="0"/>
              <a:t>roject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F5</a:t>
            </a:r>
            <a:r>
              <a:rPr lang="en-US" dirty="0" smtClean="0"/>
              <a:t>						Run</a:t>
            </a:r>
            <a:endParaRPr lang="en-US" dirty="0"/>
          </a:p>
          <a:p>
            <a:endParaRPr lang="en-US" sz="1050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</a:t>
            </a:r>
            <a:r>
              <a:rPr lang="en-US" dirty="0" smtClean="0"/>
              <a:t> 					Indent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Shift + Tab</a:t>
            </a:r>
            <a:r>
              <a:rPr lang="en-US" dirty="0" smtClean="0"/>
              <a:t>		Unindent    </a:t>
            </a:r>
            <a:r>
              <a:rPr lang="en-US" sz="2000" dirty="0" smtClean="0"/>
              <a:t>select multiple lines first</a:t>
            </a:r>
            <a:endParaRPr lang="en-US" sz="3200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Shift + Del</a:t>
            </a:r>
            <a:r>
              <a:rPr lang="en-US" dirty="0" smtClean="0"/>
              <a:t>		Delete line</a:t>
            </a:r>
          </a:p>
        </p:txBody>
      </p:sp>
    </p:spTree>
    <p:extLst>
      <p:ext uri="{BB962C8B-B14F-4D97-AF65-F5344CB8AC3E}">
        <p14:creationId xmlns:p14="http://schemas.microsoft.com/office/powerpoint/2010/main" val="4346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76950"/>
            <a:ext cx="8825657" cy="19156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Warning…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63688"/>
            <a:ext cx="8376671" cy="396784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This is going to be </a:t>
            </a:r>
            <a:r>
              <a:rPr lang="en-US" sz="3600" b="1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HARD</a:t>
            </a:r>
            <a:endParaRPr lang="en-US" sz="3600" cap="none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You will have to take notes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There will be lots of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Typing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Practice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Classwork</a:t>
            </a:r>
          </a:p>
        </p:txBody>
      </p:sp>
    </p:spTree>
    <p:extLst>
      <p:ext uri="{BB962C8B-B14F-4D97-AF65-F5344CB8AC3E}">
        <p14:creationId xmlns:p14="http://schemas.microsoft.com/office/powerpoint/2010/main" val="34151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</a:t>
            </a:r>
            <a:r>
              <a:rPr lang="en-US" dirty="0" err="1" smtClean="0"/>
              <a:t>Intellisense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14989"/>
            <a:ext cx="4166521" cy="4801314"/>
          </a:xfrm>
        </p:spPr>
        <p:txBody>
          <a:bodyPr>
            <a:noAutofit/>
          </a:bodyPr>
          <a:lstStyle/>
          <a:p>
            <a:r>
              <a:rPr lang="en-US" dirty="0" smtClean="0"/>
              <a:t>Closest match </a:t>
            </a:r>
            <a:r>
              <a:rPr lang="en-US" dirty="0"/>
              <a:t>will filter as you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Move up and down with arrow keys</a:t>
            </a:r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Tab		</a:t>
            </a:r>
            <a:r>
              <a:rPr lang="en-US" dirty="0" smtClean="0"/>
              <a:t>Select item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latin typeface="Consolas" panose="020B0609020204030204" pitchFamily="49" charset="0"/>
              </a:rPr>
              <a:t>Escape</a:t>
            </a:r>
            <a:r>
              <a:rPr lang="en-US" dirty="0" smtClean="0"/>
              <a:t>	Close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176" y="2033838"/>
            <a:ext cx="6772275" cy="3752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1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Class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78921"/>
            <a:ext cx="8946541" cy="4643157"/>
          </a:xfrm>
        </p:spPr>
        <p:txBody>
          <a:bodyPr/>
          <a:lstStyle/>
          <a:p>
            <a:r>
              <a:rPr lang="en-US" dirty="0" smtClean="0"/>
              <a:t>Provides a full list of all available Classes</a:t>
            </a:r>
          </a:p>
          <a:p>
            <a:r>
              <a:rPr lang="en-US" dirty="0" smtClean="0"/>
              <a:t>Organized by Library</a:t>
            </a:r>
          </a:p>
          <a:p>
            <a:r>
              <a:rPr lang="en-US" dirty="0" smtClean="0"/>
              <a:t>Shows</a:t>
            </a:r>
          </a:p>
          <a:p>
            <a:pPr lvl="1"/>
            <a:r>
              <a:rPr lang="en-US" dirty="0" smtClean="0"/>
              <a:t>Constructors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Nested Types</a:t>
            </a:r>
          </a:p>
          <a:p>
            <a:r>
              <a:rPr lang="en-US" dirty="0" smtClean="0"/>
              <a:t>Search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37" b="26943"/>
          <a:stretch/>
        </p:blipFill>
        <p:spPr>
          <a:xfrm>
            <a:off x="8054936" y="1433801"/>
            <a:ext cx="3991796" cy="5307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7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51089"/>
            <a:ext cx="8946541" cy="5118068"/>
          </a:xfrm>
        </p:spPr>
        <p:txBody>
          <a:bodyPr>
            <a:normAutofit/>
          </a:bodyPr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Constructors</a:t>
            </a:r>
          </a:p>
          <a:p>
            <a:pPr lvl="1"/>
            <a:r>
              <a:rPr lang="en-US" dirty="0" smtClean="0"/>
              <a:t>Methods</a:t>
            </a:r>
          </a:p>
          <a:p>
            <a:r>
              <a:rPr lang="en-US" dirty="0" smtClean="0"/>
              <a:t>Click an item to scroll to it</a:t>
            </a:r>
          </a:p>
          <a:p>
            <a:endParaRPr lang="en-US" dirty="0"/>
          </a:p>
          <a:p>
            <a:r>
              <a:rPr lang="en-US" dirty="0" smtClean="0">
                <a:latin typeface="Consolas" panose="020B0609020204030204" pitchFamily="49" charset="0"/>
              </a:rPr>
              <a:t>Ctrl + F</a:t>
            </a:r>
            <a:r>
              <a:rPr lang="en-US" dirty="0" smtClean="0"/>
              <a:t>			Find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Ctrl + G</a:t>
            </a:r>
            <a:r>
              <a:rPr lang="en-US" dirty="0" smtClean="0"/>
              <a:t>			</a:t>
            </a:r>
            <a:r>
              <a:rPr lang="en-US" dirty="0" err="1" smtClean="0"/>
              <a:t>Goto</a:t>
            </a:r>
            <a:r>
              <a:rPr lang="en-US" dirty="0" smtClean="0"/>
              <a:t> Line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62" y="5660846"/>
            <a:ext cx="2743200" cy="1085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2" y="4506848"/>
            <a:ext cx="3676650" cy="1076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62" y="1225663"/>
            <a:ext cx="4791075" cy="3181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8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551089"/>
            <a:ext cx="6608627" cy="5118068"/>
          </a:xfrm>
        </p:spPr>
        <p:txBody>
          <a:bodyPr>
            <a:noAutofit/>
          </a:bodyPr>
          <a:lstStyle/>
          <a:p>
            <a:r>
              <a:rPr lang="en-US" dirty="0" smtClean="0"/>
              <a:t>Errors displayed in </a:t>
            </a:r>
            <a:r>
              <a:rPr lang="en-US" b="1" dirty="0" smtClean="0"/>
              <a:t>Compilation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Double click an error to go to it</a:t>
            </a:r>
          </a:p>
          <a:p>
            <a:endParaRPr lang="en-US" dirty="0" smtClean="0"/>
          </a:p>
          <a:p>
            <a:r>
              <a:rPr lang="en-US" dirty="0" smtClean="0"/>
              <a:t>Errors highlight on Save and Build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errors </a:t>
            </a:r>
            <a:r>
              <a:rPr lang="en-US" dirty="0" smtClean="0"/>
              <a:t>can be </a:t>
            </a:r>
            <a:r>
              <a:rPr lang="en-US" dirty="0"/>
              <a:t>h</a:t>
            </a:r>
            <a:r>
              <a:rPr lang="en-US" dirty="0" smtClean="0"/>
              <a:t>ard </a:t>
            </a:r>
            <a:r>
              <a:rPr lang="en-US" dirty="0"/>
              <a:t>to </a:t>
            </a:r>
            <a:r>
              <a:rPr lang="en-US" dirty="0" smtClean="0"/>
              <a:t>understand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Think logically to solve the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21" r="3029" b="12531"/>
          <a:stretch/>
        </p:blipFill>
        <p:spPr>
          <a:xfrm>
            <a:off x="7254737" y="1752765"/>
            <a:ext cx="4692098" cy="1818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254737" y="3797499"/>
            <a:ext cx="4692098" cy="9144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err="1" smtClean="0">
                <a:latin typeface="Consolas" panose="020B0609020204030204" pitchFamily="49" charset="0"/>
              </a:rPr>
              <a:t>System.Console</a:t>
            </a:r>
            <a:r>
              <a:rPr lang="en-US" dirty="0" smtClean="0">
                <a:latin typeface="Consolas" panose="020B0609020204030204" pitchFamily="49" charset="0"/>
              </a:rPr>
              <a:t> does not contain a definition for '</a:t>
            </a:r>
            <a:r>
              <a:rPr lang="en-US" dirty="0" err="1" smtClean="0">
                <a:latin typeface="Consolas" panose="020B0609020204030204" pitchFamily="49" charset="0"/>
              </a:rPr>
              <a:t>ReadL_ine</a:t>
            </a:r>
            <a:r>
              <a:rPr lang="en-US" dirty="0" smtClean="0"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8939"/>
          <a:stretch/>
        </p:blipFill>
        <p:spPr>
          <a:xfrm>
            <a:off x="7254737" y="4937993"/>
            <a:ext cx="4692099" cy="14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793414" cy="47098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+mn-lt"/>
              </a:rPr>
              <a:t>An action performed on one or more values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3600" dirty="0"/>
              <a:t>Operators </a:t>
            </a:r>
            <a:r>
              <a:rPr lang="en-US" sz="3600" dirty="0" smtClean="0"/>
              <a:t>act on</a:t>
            </a:r>
            <a:endParaRPr lang="en-US" sz="3600" dirty="0"/>
          </a:p>
          <a:p>
            <a:pPr lvl="1"/>
            <a:r>
              <a:rPr lang="en-US" sz="3200" dirty="0"/>
              <a:t>Methods</a:t>
            </a:r>
          </a:p>
          <a:p>
            <a:pPr lvl="1"/>
            <a:r>
              <a:rPr lang="en-US" sz="3200" dirty="0"/>
              <a:t>Variables</a:t>
            </a:r>
          </a:p>
          <a:p>
            <a:pPr lvl="1"/>
            <a:r>
              <a:rPr lang="en-US" sz="3200" dirty="0"/>
              <a:t>Properties</a:t>
            </a:r>
          </a:p>
          <a:p>
            <a:pPr lvl="1"/>
            <a:r>
              <a:rPr lang="en-US" sz="3200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2454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460038" cy="5004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dirty="0" smtClean="0"/>
              <a:t>		Set					</a:t>
            </a:r>
            <a:r>
              <a:rPr lang="en-US" dirty="0" smtClean="0">
                <a:latin typeface="Consolas" panose="020B0609020204030204" pitchFamily="49" charset="0"/>
              </a:rPr>
              <a:t>var a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dirty="0" smtClean="0">
                <a:latin typeface="Consolas" panose="020B0609020204030204" pitchFamily="49" charset="0"/>
              </a:rPr>
              <a:t> 5;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</a:t>
            </a:r>
          </a:p>
          <a:p>
            <a:r>
              <a:rPr lang="en-US" dirty="0" smtClean="0">
                <a:latin typeface="+mn-lt"/>
              </a:rPr>
              <a:t>Declaring a variable</a:t>
            </a:r>
          </a:p>
          <a:p>
            <a:pPr marL="914400" lvl="2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var</a:t>
            </a:r>
            <a:r>
              <a:rPr lang="en-US" sz="2800" dirty="0">
                <a:latin typeface="Consolas" panose="020B0609020204030204" pitchFamily="49" charset="0"/>
              </a:rPr>
              <a:t> a 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5;</a:t>
            </a:r>
          </a:p>
          <a:p>
            <a:pPr marL="914400" lvl="2" indent="0">
              <a:buNone/>
            </a:pPr>
            <a:endParaRPr lang="en-US" sz="2800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Setting a variable after declaration</a:t>
            </a:r>
          </a:p>
          <a:p>
            <a:pPr marL="457200" lvl="1" indent="0">
              <a:buNone/>
            </a:pPr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 </a:t>
            </a: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2800" dirty="0" smtClean="0">
                <a:latin typeface="Consolas" panose="020B0609020204030204" pitchFamily="49" charset="0"/>
              </a:rPr>
              <a:t> 6;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					a=6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a 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2800" dirty="0" smtClean="0">
                <a:latin typeface="Consolas" panose="020B0609020204030204" pitchFamily="49" charset="0"/>
              </a:rPr>
              <a:t> a * 4;			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a=24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70991"/>
            <a:ext cx="10821988" cy="5004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+</a:t>
            </a:r>
            <a:r>
              <a:rPr lang="en-US" dirty="0" smtClean="0"/>
              <a:t>		Add					</a:t>
            </a:r>
            <a:r>
              <a:rPr lang="en-US" dirty="0" smtClean="0">
                <a:latin typeface="Consolas" panose="020B0609020204030204" pitchFamily="49" charset="0"/>
              </a:rPr>
              <a:t>var a = 1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 smtClean="0">
                <a:latin typeface="Consolas" panose="020B0609020204030204" pitchFamily="49" charset="0"/>
              </a:rPr>
              <a:t> 7;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a=8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</a:t>
            </a:r>
            <a:r>
              <a:rPr lang="en-US" dirty="0" smtClean="0"/>
              <a:t>		Subtract			</a:t>
            </a:r>
            <a:r>
              <a:rPr lang="en-US" dirty="0" smtClean="0">
                <a:latin typeface="Consolas" panose="020B0609020204030204" pitchFamily="49" charset="0"/>
              </a:rPr>
              <a:t>var b = 5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dirty="0" smtClean="0">
                <a:latin typeface="Consolas" panose="020B0609020204030204" pitchFamily="49" charset="0"/>
              </a:rPr>
              <a:t> a;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b=-3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		Multiply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c = a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lang="en-US" dirty="0" smtClean="0">
                <a:latin typeface="Consolas" panose="020B0609020204030204" pitchFamily="49" charset="0"/>
              </a:rPr>
              <a:t> 7;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c=56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/</a:t>
            </a:r>
            <a:r>
              <a:rPr lang="en-US" b="1" dirty="0" smtClean="0"/>
              <a:t>	</a:t>
            </a:r>
            <a:r>
              <a:rPr lang="en-US" dirty="0" smtClean="0"/>
              <a:t>	Divide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d = 6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 smtClean="0">
                <a:latin typeface="Consolas" panose="020B0609020204030204" pitchFamily="49" charset="0"/>
              </a:rPr>
              <a:t> b;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d=-2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e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6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5;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e=1	 	</a:t>
            </a:r>
            <a:r>
              <a:rPr 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f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6.0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5;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f=1.2 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				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%</a:t>
            </a:r>
            <a:r>
              <a:rPr lang="en-US" dirty="0"/>
              <a:t>		</a:t>
            </a:r>
            <a:r>
              <a:rPr lang="en-US" dirty="0" smtClean="0"/>
              <a:t>Modulus </a:t>
            </a:r>
            <a:r>
              <a:rPr lang="en-US" dirty="0"/>
              <a:t>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 4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dirty="0" smtClean="0">
                <a:latin typeface="Consolas" panose="020B0609020204030204" pitchFamily="49" charset="0"/>
              </a:rPr>
              <a:t> 2;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=0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n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 8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dirty="0" smtClean="0">
                <a:latin typeface="Consolas" panose="020B0609020204030204" pitchFamily="49" charset="0"/>
              </a:rPr>
              <a:t> 3;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40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5;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=0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11" y="5459787"/>
            <a:ext cx="3314805" cy="101566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Modulus (remainder) is helpful when checking if a number is even or odd.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Math Operators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3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13625" cy="1400530"/>
          </a:xfrm>
        </p:spPr>
        <p:txBody>
          <a:bodyPr/>
          <a:lstStyle/>
          <a:p>
            <a:r>
              <a:rPr lang="en-US" dirty="0" smtClean="0"/>
              <a:t>Math – 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Multiplication and Division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 and Subtraction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Use Parentheses to change the order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 )</a:t>
            </a:r>
          </a:p>
          <a:p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a = </a:t>
            </a:r>
            <a:r>
              <a:rPr lang="en-US" dirty="0" smtClean="0">
                <a:latin typeface="Consolas" panose="020B0609020204030204" pitchFamily="49" charset="0"/>
              </a:rPr>
              <a:t> 5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smtClean="0">
                <a:latin typeface="Consolas" panose="020B0609020204030204" pitchFamily="49" charset="0"/>
              </a:rPr>
              <a:t>3  * 7 – 4;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= 22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b =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</a:rPr>
              <a:t>5 + 3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</a:rPr>
              <a:t>* 7 – 4;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 = 52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269664" cy="4622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++</a:t>
            </a:r>
            <a:r>
              <a:rPr lang="en-US" b="1" dirty="0" smtClean="0"/>
              <a:t>	</a:t>
            </a:r>
            <a:r>
              <a:rPr lang="en-US" dirty="0" smtClean="0"/>
              <a:t>	Increment</a:t>
            </a: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latin typeface="Consolas" panose="020B0609020204030204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++</a:t>
            </a:r>
            <a:r>
              <a:rPr lang="en-US" dirty="0" smtClean="0">
                <a:latin typeface="Consolas" panose="020B0609020204030204" pitchFamily="49" charset="0"/>
              </a:rPr>
              <a:t>;	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i=6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+=</a:t>
            </a:r>
            <a:r>
              <a:rPr lang="en-US" b="1" dirty="0"/>
              <a:t>	</a:t>
            </a:r>
            <a:r>
              <a:rPr lang="en-US" dirty="0"/>
              <a:t>	</a:t>
            </a:r>
            <a:r>
              <a:rPr lang="en-US" dirty="0" smtClean="0"/>
              <a:t>Increment by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		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+=</a:t>
            </a:r>
            <a:r>
              <a:rPr lang="en-US" dirty="0">
                <a:latin typeface="Consolas" panose="020B0609020204030204" pitchFamily="49" charset="0"/>
              </a:rPr>
              <a:t> 5;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i=10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--</a:t>
            </a:r>
            <a:r>
              <a:rPr lang="en-US" dirty="0" smtClean="0"/>
              <a:t>		Decrement			</a:t>
            </a:r>
            <a:r>
              <a:rPr lang="en-US" dirty="0" smtClean="0">
                <a:latin typeface="Consolas" panose="020B0609020204030204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</a:t>
            </a:r>
            <a:r>
              <a:rPr lang="en-US" dirty="0" smtClean="0">
                <a:latin typeface="Consolas" panose="020B0609020204030204" pitchFamily="49" charset="0"/>
              </a:rPr>
              <a:t>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i=4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-=</a:t>
            </a:r>
            <a:r>
              <a:rPr lang="en-US" b="1" dirty="0" smtClean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	Decrement</a:t>
            </a:r>
            <a:r>
              <a:rPr lang="en-US" dirty="0"/>
              <a:t> by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X</a:t>
            </a:r>
            <a:r>
              <a:rPr lang="en-US" dirty="0" smtClean="0">
                <a:latin typeface="+mn-lt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i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-=</a:t>
            </a:r>
            <a:r>
              <a:rPr lang="en-US" dirty="0" smtClean="0">
                <a:latin typeface="Consolas" panose="020B0609020204030204" pitchFamily="49" charset="0"/>
              </a:rPr>
              <a:t> 2;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Post Increment/Decrement</a:t>
            </a:r>
            <a:r>
              <a:rPr lang="en-US" dirty="0" smtClean="0">
                <a:latin typeface="Consolas" panose="020B0609020204030204" pitchFamily="49" charset="0"/>
              </a:rPr>
              <a:t>		var a = 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++</a:t>
            </a:r>
            <a:r>
              <a:rPr lang="en-US" dirty="0" smtClean="0">
                <a:latin typeface="Consolas" panose="020B0609020204030204" pitchFamily="49" charset="0"/>
              </a:rPr>
              <a:t>;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a=5 i=6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Pre Increment/Decrement</a:t>
            </a:r>
            <a:r>
              <a:rPr lang="en-US" dirty="0" smtClean="0">
                <a:latin typeface="Consolas" panose="020B0609020204030204" pitchFamily="49" charset="0"/>
              </a:rPr>
              <a:t>			var a =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</a:t>
            </a:r>
            <a:r>
              <a:rPr lang="en-US" dirty="0" smtClean="0">
                <a:latin typeface="Consolas" panose="020B0609020204030204" pitchFamily="49" charset="0"/>
              </a:rPr>
              <a:t>i;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a=4 i=4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Math </a:t>
            </a:r>
            <a:r>
              <a:rPr lang="en-US" dirty="0"/>
              <a:t>Operators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</a:rPr>
              <a:t>tring</a:t>
            </a:r>
            <a:r>
              <a:rPr lang="en-US" dirty="0" smtClean="0"/>
              <a:t>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2918"/>
            <a:ext cx="12553950" cy="4622202"/>
          </a:xfrm>
        </p:spPr>
        <p:txBody>
          <a:bodyPr>
            <a:norm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111" y="2052918"/>
            <a:ext cx="11337342" cy="4622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+</a:t>
            </a:r>
            <a:r>
              <a:rPr lang="en-US" dirty="0"/>
              <a:t>		Concatenate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a = "foo"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"</a:t>
            </a:r>
            <a:r>
              <a:rPr lang="en-US" dirty="0" smtClean="0">
                <a:latin typeface="Consolas" panose="020B0609020204030204" pitchFamily="49" charset="0"/>
              </a:rPr>
              <a:t>bar";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a="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[ ]</a:t>
            </a:r>
            <a:r>
              <a:rPr lang="en-US" dirty="0"/>
              <a:t>		Char Access		</a:t>
            </a:r>
            <a:r>
              <a:rPr lang="en-US" dirty="0">
                <a:latin typeface="Consolas" panose="020B0609020204030204" pitchFamily="49" charset="0"/>
              </a:rPr>
              <a:t>var b = </a:t>
            </a:r>
            <a:r>
              <a:rPr lang="en-US" dirty="0" smtClean="0">
                <a:latin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</a:rPr>
              <a:t>	</a:t>
            </a: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='f'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4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 Types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6281463" cy="483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Almost no one uses this</a:t>
            </a:r>
          </a:p>
          <a:p>
            <a:r>
              <a:rPr lang="en-US" sz="2800" dirty="0" smtClean="0"/>
              <a:t>Too damn hard to understand</a:t>
            </a:r>
          </a:p>
          <a:p>
            <a:r>
              <a:rPr lang="en-US" sz="2800" dirty="0" smtClean="0"/>
              <a:t>Very Fast</a:t>
            </a:r>
          </a:p>
          <a:p>
            <a:r>
              <a:rPr lang="en-US" sz="2800" dirty="0" smtClean="0"/>
              <a:t>Easily moves across wires, fiber optics, radio</a:t>
            </a:r>
            <a:endParaRPr lang="en-US" sz="24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101924" y="1844226"/>
            <a:ext cx="4715703" cy="4628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10010101000101000010110101001010100100010011111100001010110001010000101001101001010</a:t>
            </a:r>
          </a:p>
          <a:p>
            <a:pPr marL="0" indent="0">
              <a:buNone/>
            </a:pP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0	 =	 </a:t>
            </a:r>
            <a:r>
              <a:rPr lang="en-US" sz="2800" dirty="0" smtClean="0">
                <a:latin typeface="+mn-lt"/>
              </a:rPr>
              <a:t>0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1	 =	 </a:t>
            </a:r>
            <a:r>
              <a:rPr lang="en-US" sz="2800" dirty="0" smtClean="0">
                <a:latin typeface="+mn-lt"/>
              </a:rPr>
              <a:t>1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10	 =	 </a:t>
            </a:r>
            <a:r>
              <a:rPr lang="en-US" sz="2800" dirty="0" smtClean="0">
                <a:latin typeface="+mn-lt"/>
              </a:rPr>
              <a:t>2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11	 =	 </a:t>
            </a:r>
            <a:r>
              <a:rPr lang="en-US" sz="2800" dirty="0" smtClean="0">
                <a:latin typeface="+mn-lt"/>
              </a:rPr>
              <a:t>3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100 = </a:t>
            </a:r>
            <a:r>
              <a:rPr lang="en-US" sz="2800" dirty="0" smtClean="0">
                <a:latin typeface="+mn-lt"/>
              </a:rPr>
              <a:t>4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306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vs Number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91478"/>
            <a:ext cx="10804208" cy="5307496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difference between</a:t>
            </a:r>
          </a:p>
          <a:p>
            <a:pPr lvl="1"/>
            <a:r>
              <a:rPr lang="en-US" sz="2800" dirty="0" smtClean="0">
                <a:latin typeface="Consolas" panose="020B0609020204030204" pitchFamily="49" charset="0"/>
              </a:rPr>
              <a:t>"124"</a:t>
            </a:r>
            <a:r>
              <a:rPr lang="en-US" dirty="0" smtClean="0"/>
              <a:t>		The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containing the </a:t>
            </a:r>
            <a:r>
              <a:rPr lang="en-US" i="1" dirty="0" smtClean="0"/>
              <a:t>characters</a:t>
            </a:r>
            <a:r>
              <a:rPr lang="en-US" dirty="0" smtClean="0"/>
              <a:t> </a:t>
            </a:r>
            <a:r>
              <a:rPr lang="en-US" b="1" dirty="0" smtClean="0"/>
              <a:t>1 2 4</a:t>
            </a:r>
          </a:p>
          <a:p>
            <a:pPr lvl="1"/>
            <a:r>
              <a:rPr lang="en-US" sz="2800" dirty="0" smtClean="0"/>
              <a:t>  </a:t>
            </a:r>
            <a:r>
              <a:rPr lang="en-US" sz="2800" dirty="0" smtClean="0">
                <a:latin typeface="Consolas" panose="020B0609020204030204" pitchFamily="49" charset="0"/>
              </a:rPr>
              <a:t>124</a:t>
            </a:r>
            <a:r>
              <a:rPr lang="en-US" dirty="0" smtClean="0"/>
              <a:t>		The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with a </a:t>
            </a:r>
            <a:r>
              <a:rPr lang="en-US" i="1" dirty="0" smtClean="0"/>
              <a:t>value</a:t>
            </a:r>
            <a:r>
              <a:rPr lang="en-US" dirty="0" smtClean="0"/>
              <a:t> of </a:t>
            </a:r>
            <a:r>
              <a:rPr lang="en-US" b="1" dirty="0" smtClean="0"/>
              <a:t>one hundred twenty-four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to get a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from an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var </a:t>
            </a:r>
            <a:r>
              <a:rPr lang="en-US" sz="2000" dirty="0" err="1" smtClean="0">
                <a:latin typeface="Consolas" panose="020B0609020204030204" pitchFamily="49" charset="0"/>
              </a:rPr>
              <a:t>valInt</a:t>
            </a:r>
            <a:r>
              <a:rPr lang="en-US" sz="2000" dirty="0" smtClean="0">
                <a:latin typeface="Consolas" panose="020B0609020204030204" pitchFamily="49" charset="0"/>
              </a:rPr>
              <a:t> = 124;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		var </a:t>
            </a:r>
            <a:r>
              <a:rPr lang="en-US" sz="2000" dirty="0" err="1" smtClean="0">
                <a:latin typeface="Consolas" panose="020B0609020204030204" pitchFamily="49" charset="0"/>
              </a:rPr>
              <a:t>valStr</a:t>
            </a:r>
            <a:r>
              <a:rPr lang="en-US" sz="2000" dirty="0" smtClean="0">
                <a:latin typeface="Consolas" panose="020B0609020204030204" pitchFamily="49" charset="0"/>
              </a:rPr>
              <a:t> = </a:t>
            </a:r>
            <a:r>
              <a:rPr lang="en-US" sz="2000" dirty="0" err="1" smtClean="0">
                <a:latin typeface="Consolas" panose="020B0609020204030204" pitchFamily="49" charset="0"/>
              </a:rPr>
              <a:t>valInt</a:t>
            </a:r>
            <a:r>
              <a:rPr lang="en-US" sz="2000" b="1" dirty="0" err="1" smtClean="0">
                <a:latin typeface="Consolas" panose="020B0609020204030204" pitchFamily="49" charset="0"/>
              </a:rPr>
              <a:t>.</a:t>
            </a:r>
            <a:r>
              <a:rPr lang="en-US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2000" dirty="0" smtClean="0">
                <a:latin typeface="Consolas" panose="020B0609020204030204" pitchFamily="49" charset="0"/>
              </a:rPr>
              <a:t>;		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valStr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="124"</a:t>
            </a:r>
            <a:endParaRPr lang="en-US" sz="2400" b="1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Use 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(string s)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to get a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/>
              <a:t> from a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dirty="0">
                <a:latin typeface="Consolas" panose="020B0609020204030204" pitchFamily="49" charset="0"/>
              </a:rPr>
              <a:t>var </a:t>
            </a:r>
            <a:r>
              <a:rPr lang="en-US" sz="2000" dirty="0" err="1" smtClean="0">
                <a:latin typeface="Consolas" panose="020B0609020204030204" pitchFamily="49" charset="0"/>
              </a:rPr>
              <a:t>valStr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</a:rPr>
              <a:t>"124";</a:t>
            </a:r>
            <a:r>
              <a:rPr lang="en-US" sz="2000" dirty="0">
                <a:latin typeface="Consolas" panose="020B0609020204030204" pitchFamily="49" charset="0"/>
              </a:rPr>
              <a:t/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valInt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= </a:t>
            </a:r>
            <a:r>
              <a:rPr lang="en-US" sz="2000" b="1" dirty="0" err="1" smtClean="0">
                <a:latin typeface="Consolas" panose="020B0609020204030204" pitchFamily="49" charset="0"/>
              </a:rPr>
              <a:t>int.</a:t>
            </a:r>
            <a:r>
              <a:rPr lang="en-US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Parse</a:t>
            </a:r>
            <a:r>
              <a:rPr lang="en-US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000" b="1" dirty="0" err="1" smtClean="0">
                <a:latin typeface="Consolas" panose="020B0609020204030204" pitchFamily="49" charset="0"/>
              </a:rPr>
              <a:t>valStr</a:t>
            </a:r>
            <a:r>
              <a:rPr lang="en-US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</a:rPr>
              <a:t>; 		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valInt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=124</a:t>
            </a:r>
            <a:endParaRPr lang="en-US" sz="24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DateTime</a:t>
            </a:r>
            <a:r>
              <a:rPr lang="en-US" dirty="0" smtClean="0"/>
              <a:t>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189133" cy="4195481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The difference between two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dirty="0" smtClean="0">
                <a:latin typeface="+mn-lt"/>
              </a:rPr>
              <a:t> variables can be calculated using subtraction (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dirty="0" smtClean="0">
                <a:latin typeface="+mn-lt"/>
              </a:rPr>
              <a:t> )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This will return a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TimeSpan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(Not a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dirty="0" smtClean="0">
                <a:latin typeface="+mn-lt"/>
              </a:rPr>
              <a:t>)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We’ll cover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TimeSpan</a:t>
            </a:r>
            <a:r>
              <a:rPr lang="en-US" dirty="0" smtClean="0">
                <a:latin typeface="+mn-lt"/>
              </a:rPr>
              <a:t> next lesson </a:t>
            </a:r>
          </a:p>
        </p:txBody>
      </p:sp>
    </p:spTree>
    <p:extLst>
      <p:ext uri="{BB962C8B-B14F-4D97-AF65-F5344CB8AC3E}">
        <p14:creationId xmlns:p14="http://schemas.microsoft.com/office/powerpoint/2010/main" val="25173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5061669" cy="48514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 Lesson2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Console.WriteLine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to print out the result of different Operators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to convert between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66" y="1289786"/>
            <a:ext cx="6405789" cy="4830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862622" y="1853248"/>
            <a:ext cx="5283199" cy="31586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2622" y="2178678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62621" y="2538919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62621" y="4217697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2620" y="4577938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62620" y="4975316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2619" y="5335557"/>
            <a:ext cx="5283199" cy="36024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Operators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	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100484"/>
            <a:ext cx="11022013" cy="4320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latin typeface="Consolas" panose="020B0609020204030204" pitchFamily="49" charset="0"/>
              </a:rPr>
              <a:t>			</a:t>
            </a:r>
            <a:r>
              <a:rPr lang="en-US" dirty="0" smtClean="0">
                <a:latin typeface="+mn-lt"/>
              </a:rPr>
              <a:t>And</a:t>
            </a: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a = true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&amp;&amp;</a:t>
            </a:r>
            <a:r>
              <a:rPr lang="en-US" dirty="0" smtClean="0">
                <a:latin typeface="Consolas" panose="020B0609020204030204" pitchFamily="49" charset="0"/>
              </a:rPr>
              <a:t> false;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a=false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||</a:t>
            </a:r>
            <a:r>
              <a:rPr lang="en-US" dirty="0" smtClean="0">
                <a:latin typeface="Consolas" panose="020B0609020204030204" pitchFamily="49" charset="0"/>
              </a:rPr>
              <a:t>			</a:t>
            </a:r>
            <a:r>
              <a:rPr lang="en-US" dirty="0" smtClean="0">
                <a:latin typeface="+mn-lt"/>
              </a:rPr>
              <a:t>Or</a:t>
            </a:r>
            <a:r>
              <a:rPr lang="en-US" dirty="0" smtClean="0">
                <a:latin typeface="Consolas" panose="020B0609020204030204" pitchFamily="49" charset="0"/>
              </a:rPr>
              <a:t>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b = false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||</a:t>
            </a:r>
            <a:r>
              <a:rPr lang="en-US" dirty="0" smtClean="0">
                <a:latin typeface="Consolas" panose="020B0609020204030204" pitchFamily="49" charset="0"/>
              </a:rPr>
              <a:t> true;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b=true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/>
            </a:r>
            <a:br>
              <a:rPr lang="en-US" b="1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==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Is Equal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foo = i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dirty="0" smtClean="0">
                <a:latin typeface="Consolas" panose="020B0609020204030204" pitchFamily="49" charset="0"/>
              </a:rPr>
              <a:t> 5;		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foo=true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!=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+mn-lt"/>
              </a:rPr>
              <a:t>Is Not Equal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bar </a:t>
            </a:r>
            <a:r>
              <a:rPr lang="en-US" dirty="0">
                <a:latin typeface="Consolas" panose="020B0609020204030204" pitchFamily="49" charset="0"/>
              </a:rPr>
              <a:t>= i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!=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5;		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bar=false</a:t>
            </a:r>
            <a:b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!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+mn-lt"/>
              </a:rPr>
              <a:t>Not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</a:t>
            </a:r>
            <a:r>
              <a:rPr lang="en-US" dirty="0">
                <a:latin typeface="Consolas" panose="020B0609020204030204" pitchFamily="49" charset="0"/>
              </a:rPr>
              <a:t>true;				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x=false</a:t>
            </a:r>
            <a:b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	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y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dirty="0">
                <a:latin typeface="Consolas" panose="020B0609020204030204" pitchFamily="49" charset="0"/>
              </a:rPr>
              <a:t> 5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y=false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Operators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	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022013" cy="4052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Greater </a:t>
            </a:r>
            <a:r>
              <a:rPr lang="en-US" dirty="0">
                <a:latin typeface="+mn-lt"/>
              </a:rPr>
              <a:t>Than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  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x = 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2;	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x=true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Less </a:t>
            </a:r>
            <a:r>
              <a:rPr lang="en-US" dirty="0">
                <a:latin typeface="+mn-lt"/>
              </a:rPr>
              <a:t>Than</a:t>
            </a: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y = i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smtClean="0">
                <a:latin typeface="Consolas" panose="020B0609020204030204" pitchFamily="49" charset="0"/>
              </a:rPr>
              <a:t> 1;	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y=false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&gt;=</a:t>
            </a: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GT </a:t>
            </a:r>
            <a:r>
              <a:rPr lang="en-US" dirty="0">
                <a:latin typeface="+mn-lt"/>
              </a:rPr>
              <a:t>or </a:t>
            </a:r>
            <a:r>
              <a:rPr lang="en-US" dirty="0" smtClean="0">
                <a:latin typeface="+mn-lt"/>
              </a:rPr>
              <a:t>Equal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t = 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</a:t>
            </a:r>
            <a:r>
              <a:rPr lang="en-US" dirty="0">
                <a:latin typeface="Consolas" panose="020B0609020204030204" pitchFamily="49" charset="0"/>
              </a:rPr>
              <a:t> 5;				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t=true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&lt;=	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+mn-lt"/>
              </a:rPr>
              <a:t>LT </a:t>
            </a:r>
            <a:r>
              <a:rPr lang="en-US" dirty="0">
                <a:latin typeface="+mn-lt"/>
              </a:rPr>
              <a:t>or Equal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  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n = 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&lt;=</a:t>
            </a:r>
            <a:r>
              <a:rPr lang="en-US" dirty="0">
                <a:latin typeface="Consolas" panose="020B0609020204030204" pitchFamily="49" charset="0"/>
              </a:rPr>
              <a:t> 2;		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n=false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69" y="5171029"/>
            <a:ext cx="4695909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Boolean operators return a value just like other operators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231463" cy="4649327"/>
          </a:xfrm>
        </p:spPr>
        <p:txBody>
          <a:bodyPr/>
          <a:lstStyle/>
          <a:p>
            <a:r>
              <a:rPr lang="en-US" dirty="0" smtClean="0"/>
              <a:t>Boolean operators allow us to conditionally execute code</a:t>
            </a:r>
          </a:p>
          <a:p>
            <a:r>
              <a:rPr lang="en-US" dirty="0" smtClean="0"/>
              <a:t>C# has 4 Conditional Logic statements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switch</a:t>
            </a:r>
          </a:p>
          <a:p>
            <a:r>
              <a:rPr lang="en-US" dirty="0" smtClean="0">
                <a:latin typeface="+mn-lt"/>
              </a:rPr>
              <a:t>These statements evaluate a Boolean expression and then execute the associated code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36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5"/>
          <a:stretch/>
        </p:blipFill>
        <p:spPr>
          <a:xfrm>
            <a:off x="298242" y="1417438"/>
            <a:ext cx="11258550" cy="5372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 smtClean="0"/>
              <a:t>Conditional Logic – </a:t>
            </a:r>
            <a:r>
              <a:rPr lang="en-US" dirty="0" smtClean="0">
                <a:latin typeface="Consolas" panose="020B0609020204030204" pitchFamily="49" charset="0"/>
              </a:rPr>
              <a:t>if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8242" y="2898555"/>
            <a:ext cx="8978272" cy="243544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0186" y="6152592"/>
            <a:ext cx="9647194" cy="48064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34544" y="5138344"/>
            <a:ext cx="3837420" cy="101566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nline if </a:t>
            </a:r>
            <a:r>
              <a:rPr lang="en-US" sz="2000" dirty="0" smtClean="0"/>
              <a:t>is useful for simple tests, especially when printing out strings.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6111" y="5671946"/>
            <a:ext cx="6956890" cy="48064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34544" y="1927042"/>
            <a:ext cx="3865245" cy="169277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Conditional Logic statements can have multiple lines of code executed if you wrap everything in curly brackets </a:t>
            </a:r>
            <a:br>
              <a:rPr lang="en-US" sz="2000" dirty="0" smtClean="0"/>
            </a:br>
            <a:r>
              <a:rPr lang="en-US" sz="2400" b="1" dirty="0" smtClean="0">
                <a:latin typeface="Consolas" panose="020B0609020204030204" pitchFamily="49" charset="0"/>
              </a:rPr>
              <a:t>{ }</a:t>
            </a:r>
            <a:endParaRPr 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7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  <p:bldP spid="9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Logic – </a:t>
            </a:r>
            <a:r>
              <a:rPr lang="en-US" dirty="0" smtClean="0">
                <a:latin typeface="Consolas" panose="020B0609020204030204" pitchFamily="49" charset="0"/>
              </a:rPr>
              <a:t>if else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67990"/>
            <a:ext cx="6257925" cy="477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854100" y="1853248"/>
            <a:ext cx="2747755" cy="181588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  <a:r>
              <a:rPr lang="en-US" sz="2800" dirty="0" smtClean="0"/>
              <a:t> will execute only when the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  <a:r>
              <a:rPr lang="en-US" sz="2800" dirty="0" smtClean="0"/>
              <a:t> is not true</a:t>
            </a:r>
            <a:endParaRPr lang="en-US" sz="3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Logic – </a:t>
            </a:r>
            <a:r>
              <a:rPr lang="en-US" dirty="0" smtClean="0">
                <a:latin typeface="Consolas" panose="020B0609020204030204" pitchFamily="49" charset="0"/>
              </a:rPr>
              <a:t>if/else if/else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9085" y="1341826"/>
            <a:ext cx="3865245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You can have as many </a:t>
            </a:r>
            <a:br>
              <a:rPr lang="en-US" sz="2400" dirty="0" smtClean="0"/>
            </a:b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statements as you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1826"/>
            <a:ext cx="5091695" cy="5317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183785" y="2884300"/>
            <a:ext cx="3865245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first matching statement will be run and no other statements will execute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29085" y="4796105"/>
            <a:ext cx="3819945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  <a:r>
              <a:rPr lang="en-US" sz="2400" dirty="0" smtClean="0"/>
              <a:t> will execute only when none of the 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  <a:r>
              <a:rPr lang="en-US" sz="2400" dirty="0" smtClean="0"/>
              <a:t> or 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else </a:t>
            </a:r>
            <a:r>
              <a:rPr lang="en-US" sz="2400" dirty="0" smtClean="0"/>
              <a:t>are true</a:t>
            </a:r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6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5809" cy="1400530"/>
          </a:xfrm>
        </p:spPr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Logic – </a:t>
            </a:r>
            <a:r>
              <a:rPr lang="en-US" dirty="0" smtClean="0">
                <a:latin typeface="Consolas" panose="020B0609020204030204" pitchFamily="49" charset="0"/>
              </a:rPr>
              <a:t>switch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3388" y="2431881"/>
            <a:ext cx="3865245" cy="2308324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switch</a:t>
            </a:r>
            <a:r>
              <a:rPr lang="en-US" sz="2400" dirty="0" smtClean="0"/>
              <a:t> statement is useful for keeping your code clean especially when you have multiple conditions that should execute the same code.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66"/>
          <a:stretch/>
        </p:blipFill>
        <p:spPr>
          <a:xfrm>
            <a:off x="646111" y="1337912"/>
            <a:ext cx="7248525" cy="5419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3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 Types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46112" y="1853248"/>
            <a:ext cx="7096472" cy="4195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 / Machine Code</a:t>
            </a: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Processor instructions for how to </a:t>
            </a:r>
            <a:br>
              <a:rPr lang="en-US" sz="2800" dirty="0" smtClean="0"/>
            </a:br>
            <a:r>
              <a:rPr lang="en-US" sz="2800" dirty="0" smtClean="0"/>
              <a:t>move bits around in the system</a:t>
            </a:r>
          </a:p>
          <a:p>
            <a:r>
              <a:rPr lang="en-US" sz="2800" dirty="0" smtClean="0"/>
              <a:t>Some people actually write this crap</a:t>
            </a:r>
          </a:p>
          <a:p>
            <a:r>
              <a:rPr lang="en-US" sz="2800" dirty="0" smtClean="0"/>
              <a:t>Very fast and efficient</a:t>
            </a:r>
          </a:p>
          <a:p>
            <a:r>
              <a:rPr lang="en-US" sz="2800" dirty="0" smtClean="0"/>
              <a:t>High level languages get compiled into machine code</a:t>
            </a:r>
            <a:endParaRPr lang="en-US" sz="24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403949" y="2373728"/>
            <a:ext cx="3545259" cy="3569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</a:rPr>
              <a:t>mov1	0xFF00112</a:t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add1 %</a:t>
            </a:r>
            <a:r>
              <a:rPr lang="en-US" sz="2800" dirty="0" err="1" smtClean="0">
                <a:latin typeface="Consolas" panose="020B0609020204030204" pitchFamily="49" charset="0"/>
              </a:rPr>
              <a:t>eax</a:t>
            </a:r>
            <a:r>
              <a:rPr lang="en-US" sz="2800" dirty="0" smtClean="0">
                <a:latin typeface="Consolas" panose="020B0609020204030204" pitchFamily="49" charset="0"/>
              </a:rPr>
              <a:t>, %</a:t>
            </a:r>
            <a:r>
              <a:rPr lang="en-US" sz="2800" dirty="0" err="1" smtClean="0">
                <a:latin typeface="Consolas" panose="020B0609020204030204" pitchFamily="49" charset="0"/>
              </a:rPr>
              <a:t>eax</a:t>
            </a:r>
            <a:r>
              <a:rPr lang="en-US" sz="2800" dirty="0">
                <a:latin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pop1	%</a:t>
            </a:r>
            <a:r>
              <a:rPr lang="en-US" sz="2800" dirty="0" err="1" smtClean="0">
                <a:latin typeface="Consolas" panose="020B0609020204030204" pitchFamily="49" charset="0"/>
              </a:rPr>
              <a:t>eax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</a:rPr>
              <a:t>looptop</a:t>
            </a:r>
            <a:r>
              <a:rPr lang="en-US" sz="2800" dirty="0" smtClean="0">
                <a:latin typeface="Consolas" panose="020B0609020204030204" pitchFamily="49" charset="0"/>
              </a:rPr>
              <a:t>:</a:t>
            </a:r>
            <a:r>
              <a:rPr lang="en-US" sz="2800" dirty="0">
                <a:latin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and1	$0xFF, %</a:t>
            </a:r>
            <a:r>
              <a:rPr lang="en-US" sz="2800" dirty="0" err="1" smtClean="0">
                <a:latin typeface="Consolas" panose="020B0609020204030204" pitchFamily="49" charset="0"/>
              </a:rPr>
              <a:t>eax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cmp1	$100, %</a:t>
            </a:r>
            <a:r>
              <a:rPr lang="en-US" sz="2800" dirty="0" err="1" smtClean="0">
                <a:latin typeface="Consolas" panose="020B0609020204030204" pitchFamily="49" charset="0"/>
              </a:rPr>
              <a:t>eax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</a:rPr>
              <a:t>jb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</a:rPr>
              <a:t>looptop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endParaRPr lang="en-US" sz="28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and Indentions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20792"/>
            <a:ext cx="10066807" cy="5130265"/>
          </a:xfrm>
        </p:spPr>
        <p:txBody>
          <a:bodyPr>
            <a:noAutofit/>
          </a:bodyPr>
          <a:lstStyle/>
          <a:p>
            <a:r>
              <a:rPr lang="en-US" dirty="0" smtClean="0"/>
              <a:t>Variables are only accessible inside the block of code where they are declared</a:t>
            </a:r>
          </a:p>
          <a:p>
            <a:endParaRPr lang="en-US" sz="1400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  <a:r>
              <a:rPr lang="en-US" dirty="0" smtClean="0"/>
              <a:t> of a variable is the block where the variable is declared</a:t>
            </a:r>
          </a:p>
          <a:p>
            <a:endParaRPr lang="en-US" sz="1300" dirty="0" smtClean="0"/>
          </a:p>
          <a:p>
            <a:r>
              <a:rPr lang="en-US" dirty="0" smtClean="0"/>
              <a:t>Curly Brackets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}</a:t>
            </a:r>
            <a:r>
              <a:rPr lang="en-US" dirty="0" smtClean="0"/>
              <a:t> define blocks</a:t>
            </a:r>
          </a:p>
          <a:p>
            <a:endParaRPr lang="en-US" sz="1300" dirty="0" smtClean="0"/>
          </a:p>
          <a:p>
            <a:r>
              <a:rPr lang="en-US" dirty="0" smtClean="0"/>
              <a:t>Indentions (tabs) are used emphasize code blocks</a:t>
            </a:r>
          </a:p>
          <a:p>
            <a:endParaRPr lang="en-US" sz="1200" dirty="0" smtClean="0"/>
          </a:p>
          <a:p>
            <a:r>
              <a:rPr lang="en-US" dirty="0" smtClean="0"/>
              <a:t>Nothing should line up with an </a:t>
            </a:r>
            <a:r>
              <a:rPr lang="en-US" b="1" dirty="0" smtClean="0"/>
              <a:t>open</a:t>
            </a:r>
            <a:r>
              <a:rPr lang="en-US" dirty="0" smtClean="0"/>
              <a:t> curly </a:t>
            </a:r>
            <a:r>
              <a:rPr lang="en-US" dirty="0"/>
              <a:t>b</a:t>
            </a:r>
            <a:r>
              <a:rPr lang="en-US" dirty="0" smtClean="0"/>
              <a:t>racket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smtClean="0"/>
              <a:t> except its matching </a:t>
            </a:r>
            <a:r>
              <a:rPr lang="en-US" b="1" dirty="0" smtClean="0"/>
              <a:t>closing</a:t>
            </a:r>
            <a:r>
              <a:rPr lang="en-US" dirty="0" smtClean="0"/>
              <a:t> curly bracket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Statement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09036"/>
            <a:ext cx="6322579" cy="5370897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Logic statements create new variable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  <a:p>
            <a:r>
              <a:rPr lang="en-US" dirty="0" smtClean="0"/>
              <a:t>Any variable defined inside a logic statement will only be accessible inside that block</a:t>
            </a:r>
          </a:p>
          <a:p>
            <a:r>
              <a:rPr lang="en-US" dirty="0" smtClean="0"/>
              <a:t>A single line of code can be </a:t>
            </a:r>
            <a:br>
              <a:rPr lang="en-US" dirty="0" smtClean="0"/>
            </a:br>
            <a:r>
              <a:rPr lang="en-US" dirty="0" smtClean="0"/>
              <a:t>run inside a logic statement</a:t>
            </a:r>
          </a:p>
          <a:p>
            <a:pPr lvl="1"/>
            <a:r>
              <a:rPr lang="en-US" dirty="0" smtClean="0"/>
              <a:t>Indent a single tab to show the code will run inside that statement</a:t>
            </a:r>
          </a:p>
          <a:p>
            <a:r>
              <a:rPr lang="en-US" dirty="0" smtClean="0"/>
              <a:t>More than one line of code requires curly brackets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}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3" y="1853248"/>
            <a:ext cx="5048112" cy="3368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9134376" y="2383407"/>
            <a:ext cx="2560320" cy="567932"/>
          </a:xfrm>
          <a:prstGeom prst="wedgeRectCallout">
            <a:avLst>
              <a:gd name="adj1" fmla="val -79839"/>
              <a:gd name="adj2" fmla="val 10672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sz="2000" dirty="0" smtClean="0"/>
              <a:t> is only accessible inside this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54467" y="5424219"/>
            <a:ext cx="2510591" cy="444955"/>
          </a:xfrm>
          <a:prstGeom prst="wedgeRectCallout">
            <a:avLst>
              <a:gd name="adj1" fmla="val -33471"/>
              <a:gd name="adj2" fmla="val -21527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indent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683131" y="1286880"/>
            <a:ext cx="3077913" cy="444955"/>
          </a:xfrm>
          <a:prstGeom prst="wedgeRectCallout">
            <a:avLst>
              <a:gd name="adj1" fmla="val -66826"/>
              <a:gd name="adj2" fmla="val 3276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Curly Brackets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3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Playing with 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Have the user enter a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if the number is greater than or less than a number of your choosing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out the 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Increment the number by one and print out the new value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8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" y="213484"/>
            <a:ext cx="10003247" cy="6207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231901" y="1894245"/>
            <a:ext cx="7391399" cy="7981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31901" y="2918003"/>
            <a:ext cx="8496299" cy="33319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31900" y="4662264"/>
            <a:ext cx="7391399" cy="101463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38350" y="124483"/>
            <a:ext cx="6769898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Read in a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Test if the number is greater than or </a:t>
            </a:r>
            <a:r>
              <a:rPr lang="en-US" sz="2400" dirty="0" smtClean="0"/>
              <a:t>less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Print out the 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Increment the number by one and </a:t>
            </a:r>
            <a:r>
              <a:rPr lang="en-US" sz="2400" dirty="0" smtClean="0"/>
              <a:t>print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31901" y="3623534"/>
            <a:ext cx="8496299" cy="33319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1001" y="3290337"/>
            <a:ext cx="8496299" cy="33319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51000" y="3976300"/>
            <a:ext cx="8496299" cy="33319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46112" y="1853248"/>
            <a:ext cx="11369878" cy="4890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Have the user enter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and store in a variable. </a:t>
            </a:r>
            <a:r>
              <a:rPr lang="en-US" dirty="0"/>
              <a:t>U</a:t>
            </a:r>
            <a:r>
              <a:rPr lang="en-US" dirty="0" smtClean="0"/>
              <a:t>se conditional logic to act on the following keywords in the variable.</a:t>
            </a:r>
            <a:endParaRPr lang="en-US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</a:endParaRPr>
          </a:p>
          <a:p>
            <a:pPr lvl="2" indent="-342900"/>
            <a:r>
              <a:rPr lang="en-US" sz="2800" b="1" dirty="0" smtClean="0">
                <a:latin typeface="Consolas" panose="020B0609020204030204" pitchFamily="49" charset="0"/>
              </a:rPr>
              <a:t>Time</a:t>
            </a:r>
            <a:r>
              <a:rPr lang="en-US" sz="2800" dirty="0" smtClean="0">
                <a:latin typeface="Consolas" panose="020B0609020204030204" pitchFamily="49" charset="0"/>
              </a:rPr>
              <a:t>			</a:t>
            </a:r>
            <a:r>
              <a:rPr lang="en-US" sz="2800" dirty="0" smtClean="0">
                <a:latin typeface="+mn-lt"/>
              </a:rPr>
              <a:t>Print the current time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</a:p>
          <a:p>
            <a:pPr lvl="2" indent="-342900"/>
            <a:r>
              <a:rPr lang="en-US" sz="2800" b="1" dirty="0" smtClean="0">
                <a:latin typeface="Consolas" panose="020B0609020204030204" pitchFamily="49" charset="0"/>
              </a:rPr>
              <a:t>Hello</a:t>
            </a:r>
            <a:r>
              <a:rPr lang="en-US" sz="2800" dirty="0" smtClean="0">
                <a:latin typeface="Consolas" panose="020B0609020204030204" pitchFamily="49" charset="0"/>
              </a:rPr>
              <a:t>			</a:t>
            </a:r>
            <a:r>
              <a:rPr lang="en-US" sz="2800" dirty="0" smtClean="0">
                <a:latin typeface="+mn-lt"/>
              </a:rPr>
              <a:t>Print </a:t>
            </a:r>
            <a:r>
              <a:rPr lang="en-US" sz="2800" b="1" dirty="0" smtClean="0">
                <a:latin typeface="Consolas" panose="020B0609020204030204" pitchFamily="49" charset="0"/>
              </a:rPr>
              <a:t>"Hey what’s up?"</a:t>
            </a:r>
            <a:r>
              <a:rPr lang="en-US" sz="2800" dirty="0" smtClean="0">
                <a:latin typeface="+mn-lt"/>
              </a:rPr>
              <a:t>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</a:p>
          <a:p>
            <a:pPr lvl="2" indent="-342900"/>
            <a:r>
              <a:rPr lang="en-US" sz="2800" b="1" dirty="0" err="1" smtClean="0">
                <a:latin typeface="Consolas" panose="020B0609020204030204" pitchFamily="49" charset="0"/>
              </a:rPr>
              <a:t>GoodBye</a:t>
            </a:r>
            <a:r>
              <a:rPr lang="en-US" sz="2800" dirty="0" smtClean="0">
                <a:latin typeface="Consolas" panose="020B0609020204030204" pitchFamily="49" charset="0"/>
              </a:rPr>
              <a:t>		</a:t>
            </a:r>
            <a:r>
              <a:rPr lang="en-US" sz="2800" dirty="0" smtClean="0">
                <a:latin typeface="+mn-lt"/>
              </a:rPr>
              <a:t>Print </a:t>
            </a:r>
            <a:r>
              <a:rPr lang="en-US" sz="2800" b="1" dirty="0" smtClean="0">
                <a:latin typeface="Consolas" panose="020B0609020204030204" pitchFamily="49" charset="0"/>
              </a:rPr>
              <a:t>"See you later!"</a:t>
            </a:r>
            <a:r>
              <a:rPr lang="en-US" sz="2800" dirty="0" smtClean="0">
                <a:latin typeface="+mn-lt"/>
              </a:rPr>
              <a:t>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2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016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9" y="653335"/>
            <a:ext cx="10485614" cy="4760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84" r="9670"/>
          <a:stretch/>
        </p:blipFill>
        <p:spPr>
          <a:xfrm>
            <a:off x="564954" y="1609320"/>
            <a:ext cx="10088908" cy="36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2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2" y="450850"/>
            <a:ext cx="6315075" cy="2657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6885" y="1168400"/>
            <a:ext cx="2127908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latin typeface="Consolas" panose="020B0609020204030204" pitchFamily="49" charset="0"/>
              </a:rPr>
              <a:t>6</a:t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733797" y="171450"/>
            <a:ext cx="1130301" cy="406400"/>
          </a:xfrm>
          <a:prstGeom prst="wedgeRectCallout">
            <a:avLst>
              <a:gd name="adj1" fmla="val -106795"/>
              <a:gd name="adj2" fmla="val 842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onsolas" panose="020B0609020204030204" pitchFamily="49" charset="0"/>
              </a:rPr>
              <a:t>int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568697" y="762000"/>
            <a:ext cx="1130301" cy="406400"/>
          </a:xfrm>
          <a:prstGeom prst="wedgeRectCallout">
            <a:avLst>
              <a:gd name="adj1" fmla="val -111290"/>
              <a:gd name="adj2" fmla="val 1092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onsolas" panose="020B0609020204030204" pitchFamily="49" charset="0"/>
              </a:rPr>
              <a:t>int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55584" y="1181100"/>
            <a:ext cx="1130301" cy="406400"/>
          </a:xfrm>
          <a:prstGeom prst="wedgeRectCallout">
            <a:avLst>
              <a:gd name="adj1" fmla="val 66238"/>
              <a:gd name="adj2" fmla="val 12795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onsolas" panose="020B0609020204030204" pitchFamily="49" charset="0"/>
              </a:rPr>
              <a:t>int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1370"/>
          <a:stretch/>
        </p:blipFill>
        <p:spPr>
          <a:xfrm>
            <a:off x="319083" y="3665537"/>
            <a:ext cx="6315074" cy="298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066885" y="4371369"/>
            <a:ext cx="2127908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latin typeface="Consolas" panose="020B0609020204030204" pitchFamily="49" charset="0"/>
              </a:rPr>
              <a:t>6.5</a:t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292597" y="3468310"/>
            <a:ext cx="1612903" cy="406400"/>
          </a:xfrm>
          <a:prstGeom prst="wedgeRectCallout">
            <a:avLst>
              <a:gd name="adj1" fmla="val -88685"/>
              <a:gd name="adj2" fmla="val 842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double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3816343" y="4447420"/>
            <a:ext cx="1130301" cy="406400"/>
          </a:xfrm>
          <a:prstGeom prst="wedgeRectCallout">
            <a:avLst>
              <a:gd name="adj1" fmla="val -113537"/>
              <a:gd name="adj2" fmla="val 295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onsolas" panose="020B0609020204030204" pitchFamily="49" charset="0"/>
              </a:rPr>
              <a:t>int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192084" y="4439860"/>
            <a:ext cx="1395416" cy="406400"/>
          </a:xfrm>
          <a:prstGeom prst="wedgeRectCallout">
            <a:avLst>
              <a:gd name="adj1" fmla="val 47444"/>
              <a:gd name="adj2" fmla="val 10920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double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269664" cy="4622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++</a:t>
            </a:r>
            <a:r>
              <a:rPr lang="en-US" b="1" dirty="0" smtClean="0"/>
              <a:t>	</a:t>
            </a:r>
            <a:r>
              <a:rPr lang="en-US" dirty="0" smtClean="0"/>
              <a:t>	Increment</a:t>
            </a: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latin typeface="Consolas" panose="020B0609020204030204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++</a:t>
            </a:r>
            <a:r>
              <a:rPr lang="en-US" dirty="0" smtClean="0">
                <a:latin typeface="Consolas" panose="020B0609020204030204" pitchFamily="49" charset="0"/>
              </a:rPr>
              <a:t>;	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i=6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+=</a:t>
            </a:r>
            <a:r>
              <a:rPr lang="en-US" b="1" dirty="0"/>
              <a:t>	</a:t>
            </a:r>
            <a:r>
              <a:rPr lang="en-US" dirty="0"/>
              <a:t>	</a:t>
            </a:r>
            <a:r>
              <a:rPr lang="en-US" dirty="0" smtClean="0"/>
              <a:t>Increment by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		i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+=</a:t>
            </a:r>
            <a:r>
              <a:rPr lang="en-US" dirty="0">
                <a:latin typeface="Consolas" panose="020B0609020204030204" pitchFamily="49" charset="0"/>
              </a:rPr>
              <a:t> 5;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i=10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--</a:t>
            </a:r>
            <a:r>
              <a:rPr lang="en-US" dirty="0" smtClean="0"/>
              <a:t>		Decrement			</a:t>
            </a:r>
            <a:r>
              <a:rPr lang="en-US" dirty="0" smtClean="0">
                <a:latin typeface="Consolas" panose="020B0609020204030204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</a:t>
            </a:r>
            <a:r>
              <a:rPr lang="en-US" dirty="0" smtClean="0">
                <a:latin typeface="Consolas" panose="020B0609020204030204" pitchFamily="49" charset="0"/>
              </a:rPr>
              <a:t>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i=4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-=</a:t>
            </a:r>
            <a:r>
              <a:rPr lang="en-US" b="1" dirty="0" smtClean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	Decrement</a:t>
            </a:r>
            <a:r>
              <a:rPr lang="en-US" dirty="0"/>
              <a:t> by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X</a:t>
            </a:r>
            <a:r>
              <a:rPr lang="en-US" dirty="0" smtClean="0">
                <a:latin typeface="+mn-lt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i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-=</a:t>
            </a:r>
            <a:r>
              <a:rPr lang="en-US" dirty="0" smtClean="0">
                <a:latin typeface="Consolas" panose="020B0609020204030204" pitchFamily="49" charset="0"/>
              </a:rPr>
              <a:t> 2;						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Post Increment/Decrement</a:t>
            </a:r>
            <a:r>
              <a:rPr lang="en-US" dirty="0" smtClean="0">
                <a:latin typeface="Consolas" panose="020B0609020204030204" pitchFamily="49" charset="0"/>
              </a:rPr>
              <a:t>		var a = i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++</a:t>
            </a:r>
            <a:r>
              <a:rPr lang="en-US" dirty="0" smtClean="0">
                <a:latin typeface="Consolas" panose="020B0609020204030204" pitchFamily="49" charset="0"/>
              </a:rPr>
              <a:t>;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a=5 i=6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Pre Increment/Decrement</a:t>
            </a:r>
            <a:r>
              <a:rPr lang="en-US" dirty="0" smtClean="0">
                <a:latin typeface="Consolas" panose="020B0609020204030204" pitchFamily="49" charset="0"/>
              </a:rPr>
              <a:t>			var a =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</a:t>
            </a:r>
            <a:r>
              <a:rPr lang="en-US" dirty="0" smtClean="0">
                <a:latin typeface="Consolas" panose="020B0609020204030204" pitchFamily="49" charset="0"/>
              </a:rPr>
              <a:t>i;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a=4 i=4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Math </a:t>
            </a:r>
            <a:r>
              <a:rPr lang="en-US" dirty="0"/>
              <a:t>Operators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	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 Types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46112" y="1853249"/>
            <a:ext cx="6539880" cy="41030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Level Languages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/>
              <a:t>Now we have something </a:t>
            </a:r>
            <a:r>
              <a:rPr lang="en-US" sz="2800" dirty="0" smtClean="0"/>
              <a:t>easily understood and worked with</a:t>
            </a:r>
            <a:endParaRPr lang="en-US" sz="2800" dirty="0"/>
          </a:p>
          <a:p>
            <a:r>
              <a:rPr lang="en-US" sz="2800" dirty="0"/>
              <a:t>We’ll be working with a language like </a:t>
            </a:r>
            <a:r>
              <a:rPr lang="en-US" sz="2800" dirty="0" smtClean="0"/>
              <a:t>this</a:t>
            </a:r>
          </a:p>
          <a:p>
            <a:r>
              <a:rPr lang="en-US" sz="2800" dirty="0" smtClean="0"/>
              <a:t>Performance depends on language 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467600" y="1851007"/>
            <a:ext cx="4724400" cy="42002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for(var i = 0; i &lt; 5; i++)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Write</a:t>
            </a:r>
            <a:r>
              <a:rPr lang="en-US" sz="2400" dirty="0" smtClean="0">
                <a:latin typeface="Consolas" panose="020B0609020204030204" pitchFamily="49" charset="0"/>
              </a:rPr>
              <a:t>("Hi </a:t>
            </a:r>
            <a:r>
              <a:rPr lang="en-US" sz="2400" dirty="0">
                <a:latin typeface="Consolas" panose="020B0609020204030204" pitchFamily="49" charset="0"/>
              </a:rPr>
              <a:t>Class</a:t>
            </a:r>
            <a:r>
              <a:rPr lang="en-US" sz="2400" dirty="0" smtClean="0">
                <a:latin typeface="Consolas" panose="020B0609020204030204" pitchFamily="49" charset="0"/>
              </a:rPr>
              <a:t>!");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var a = "";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if(i &gt; 0)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a = "joe";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this.Controls.Add(a);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}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else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a = "plark";</a:t>
            </a:r>
          </a:p>
        </p:txBody>
      </p:sp>
    </p:spTree>
    <p:extLst>
      <p:ext uri="{BB962C8B-B14F-4D97-AF65-F5344CB8AC3E}">
        <p14:creationId xmlns:p14="http://schemas.microsoft.com/office/powerpoint/2010/main" val="36216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Statement Evaluation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7497175" cy="4412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3079" y="3945183"/>
            <a:ext cx="2624463" cy="18774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3600" b="1" dirty="0" smtClean="0">
              <a:latin typeface="Consolas" panose="020B0609020204030204" pitchFamily="49" charset="0"/>
            </a:endParaRPr>
          </a:p>
          <a:p>
            <a:r>
              <a:rPr lang="en-US" sz="3600" b="1" dirty="0" smtClean="0">
                <a:latin typeface="Consolas" panose="020B0609020204030204" pitchFamily="49" charset="0"/>
              </a:rPr>
              <a:t>	</a:t>
            </a:r>
            <a:r>
              <a:rPr lang="en-US" sz="4400" b="1" dirty="0" smtClean="0">
                <a:latin typeface="Consolas" panose="020B0609020204030204" pitchFamily="49" charset="0"/>
              </a:rPr>
              <a:t>7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	</a:t>
            </a:r>
            <a:endParaRPr lang="en-US" sz="3600" b="1" dirty="0" smtClean="0"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591640" y="2593548"/>
            <a:ext cx="1647824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i = </a:t>
            </a:r>
            <a:r>
              <a:rPr lang="en-US" sz="28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663386" y="2593548"/>
            <a:ext cx="1647824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i = </a:t>
            </a:r>
            <a:r>
              <a:rPr lang="en-US" sz="28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701986" y="2593548"/>
            <a:ext cx="1647824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i = </a:t>
            </a:r>
            <a:r>
              <a:rPr lang="en-US" sz="2800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4760718" y="2593548"/>
            <a:ext cx="1647824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 panose="020B0609020204030204" pitchFamily="49" charset="0"/>
              </a:rPr>
              <a:t>i = 7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813268" y="3649907"/>
            <a:ext cx="1647824" cy="409576"/>
          </a:xfrm>
          <a:prstGeom prst="wedgeRectCallout">
            <a:avLst>
              <a:gd name="adj1" fmla="val -21568"/>
              <a:gd name="adj2" fmla="val 8808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nsolas" panose="020B0609020204030204" pitchFamily="49" charset="0"/>
              </a:rPr>
              <a:t>i = 7</a:t>
            </a:r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9781"/>
          <a:stretch/>
        </p:blipFill>
        <p:spPr>
          <a:xfrm>
            <a:off x="509081" y="693238"/>
            <a:ext cx="9263569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531563"/>
            <a:ext cx="8648700" cy="28003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6200000">
            <a:off x="5341737" y="4414183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4036058" y="4414183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2955807" y="2035018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4018351" y="2035018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15"/>
          <a:stretch/>
        </p:blipFill>
        <p:spPr>
          <a:xfrm>
            <a:off x="259582" y="573205"/>
            <a:ext cx="9789193" cy="421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154178" y="4574980"/>
            <a:ext cx="4929626" cy="190821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nsolas" panose="020B0609020204030204" pitchFamily="49" charset="0"/>
              </a:rPr>
              <a:t/>
            </a:r>
            <a:br>
              <a:rPr lang="en-US" sz="1600" b="1" dirty="0" smtClean="0">
                <a:latin typeface="Consolas" panose="020B0609020204030204" pitchFamily="49" charset="0"/>
              </a:rPr>
            </a:br>
            <a:r>
              <a:rPr lang="en-US" sz="2800" b="1" dirty="0" smtClean="0">
                <a:latin typeface="Consolas" panose="020B0609020204030204" pitchFamily="49" charset="0"/>
              </a:rPr>
              <a:t>hi!</a:t>
            </a:r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b="1" dirty="0" smtClean="0">
                <a:latin typeface="Consolas" panose="020B0609020204030204" pitchFamily="49" charset="0"/>
              </a:rPr>
              <a:t>Hi back!</a:t>
            </a:r>
            <a:endParaRPr lang="en-US" sz="2800" b="1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I will always run!</a:t>
            </a:r>
            <a:endParaRPr lang="en-US" sz="2800" b="1" dirty="0" smtClean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	</a:t>
            </a:r>
            <a:endParaRPr lang="en-US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0800000">
            <a:off x="6867429" y="851111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800000">
            <a:off x="5154178" y="2193798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7618991" y="2632824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3771693" y="1257626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105877" y="3117256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9817906" y="3601688"/>
            <a:ext cx="1188540" cy="4844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05617" y="2944827"/>
            <a:ext cx="434420" cy="762338"/>
          </a:xfrm>
          <a:prstGeom prst="ellipse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19717"/>
          <a:stretch/>
        </p:blipFill>
        <p:spPr>
          <a:xfrm>
            <a:off x="1659835" y="2979387"/>
            <a:ext cx="829696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Methods and Properties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044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46112" y="1853248"/>
            <a:ext cx="11369878" cy="4890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Have the user enter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and store in a variable. </a:t>
            </a:r>
            <a:r>
              <a:rPr lang="en-US" dirty="0"/>
              <a:t>U</a:t>
            </a:r>
            <a:r>
              <a:rPr lang="en-US" dirty="0" smtClean="0"/>
              <a:t>se conditional logic to act on the following keywords in the variable.</a:t>
            </a:r>
            <a:endParaRPr lang="en-US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</a:endParaRPr>
          </a:p>
          <a:p>
            <a:pPr lvl="2" indent="-342900"/>
            <a:r>
              <a:rPr lang="en-US" sz="2800" b="1" dirty="0" smtClean="0">
                <a:latin typeface="Consolas" panose="020B0609020204030204" pitchFamily="49" charset="0"/>
              </a:rPr>
              <a:t>Time</a:t>
            </a:r>
            <a:r>
              <a:rPr lang="en-US" sz="2800" dirty="0" smtClean="0">
                <a:latin typeface="Consolas" panose="020B0609020204030204" pitchFamily="49" charset="0"/>
              </a:rPr>
              <a:t>			</a:t>
            </a:r>
            <a:r>
              <a:rPr lang="en-US" sz="2800" dirty="0" smtClean="0">
                <a:latin typeface="+mn-lt"/>
              </a:rPr>
              <a:t>Print the current time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</a:p>
          <a:p>
            <a:pPr lvl="2" indent="-342900"/>
            <a:r>
              <a:rPr lang="en-US" sz="2800" b="1" dirty="0" smtClean="0">
                <a:latin typeface="Consolas" panose="020B0609020204030204" pitchFamily="49" charset="0"/>
              </a:rPr>
              <a:t>Hello</a:t>
            </a:r>
            <a:r>
              <a:rPr lang="en-US" sz="2800" dirty="0" smtClean="0">
                <a:latin typeface="Consolas" panose="020B0609020204030204" pitchFamily="49" charset="0"/>
              </a:rPr>
              <a:t>			</a:t>
            </a:r>
            <a:r>
              <a:rPr lang="en-US" sz="2800" dirty="0" smtClean="0">
                <a:latin typeface="+mn-lt"/>
              </a:rPr>
              <a:t>Print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latin typeface="Consolas" panose="020B0609020204030204" pitchFamily="49" charset="0"/>
              </a:rPr>
              <a:t>"Hey what’s up?"</a:t>
            </a:r>
            <a:r>
              <a:rPr lang="en-US" sz="2800" dirty="0" smtClean="0">
                <a:latin typeface="+mn-lt"/>
              </a:rPr>
              <a:t>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</a:p>
          <a:p>
            <a:pPr lvl="2" indent="-342900"/>
            <a:r>
              <a:rPr lang="en-US" sz="2800" b="1" dirty="0" err="1" smtClean="0">
                <a:latin typeface="Consolas" panose="020B0609020204030204" pitchFamily="49" charset="0"/>
              </a:rPr>
              <a:t>GoodBye</a:t>
            </a:r>
            <a:r>
              <a:rPr lang="en-US" sz="2800" dirty="0" smtClean="0">
                <a:latin typeface="Consolas" panose="020B0609020204030204" pitchFamily="49" charset="0"/>
              </a:rPr>
              <a:t>		</a:t>
            </a:r>
            <a:r>
              <a:rPr lang="en-US" sz="2800" dirty="0" smtClean="0">
                <a:latin typeface="+mn-lt"/>
              </a:rPr>
              <a:t>Print </a:t>
            </a:r>
            <a:r>
              <a:rPr lang="en-US" sz="2800" b="1" dirty="0" smtClean="0">
                <a:latin typeface="Consolas" panose="020B0609020204030204" pitchFamily="49" charset="0"/>
              </a:rPr>
              <a:t>"See you later!"</a:t>
            </a:r>
            <a:r>
              <a:rPr lang="en-US" sz="2800" dirty="0" smtClean="0">
                <a:latin typeface="+mn-lt"/>
              </a:rPr>
              <a:t> to the </a:t>
            </a:r>
            <a:r>
              <a:rPr lang="en-US" sz="2800" dirty="0" smtClean="0">
                <a:latin typeface="Consolas" panose="020B0609020204030204" pitchFamily="49" charset="0"/>
              </a:rPr>
              <a:t>Console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7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7" y="371246"/>
            <a:ext cx="9591675" cy="470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2736" y="1946680"/>
            <a:ext cx="7726864" cy="97278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2736" y="2919470"/>
            <a:ext cx="8674315" cy="87033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736" y="3789802"/>
            <a:ext cx="8674315" cy="101355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736" y="657798"/>
            <a:ext cx="9048887" cy="99473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297627" y="5257525"/>
            <a:ext cx="3922681" cy="149581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 dirty="0"/>
              <a:t>Have the user enter a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/>
              <a:t>. Conditional logic to </a:t>
            </a:r>
            <a:r>
              <a:rPr lang="en-US" sz="2400" dirty="0"/>
              <a:t>act on </a:t>
            </a:r>
            <a:r>
              <a:rPr lang="en-US" sz="2400" dirty="0" smtClean="0"/>
              <a:t>keywords.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721422" y="5257525"/>
            <a:ext cx="6602785" cy="149581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 dirty="0">
                <a:latin typeface="Consolas" panose="020B0609020204030204" pitchFamily="49" charset="0"/>
              </a:rPr>
              <a:t>Time</a:t>
            </a: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smtClean="0">
                <a:latin typeface="Consolas" panose="020B0609020204030204" pitchFamily="49" charset="0"/>
              </a:rPr>
              <a:t>Current date and time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Hello</a:t>
            </a:r>
            <a:r>
              <a:rPr lang="en-US" sz="2400" dirty="0">
                <a:latin typeface="Consolas" panose="020B0609020204030204" pitchFamily="49" charset="0"/>
              </a:rPr>
              <a:t>	 	</a:t>
            </a:r>
            <a:r>
              <a:rPr lang="en-US" sz="2400" dirty="0" smtClean="0">
                <a:latin typeface="Consolas" panose="020B0609020204030204" pitchFamily="49" charset="0"/>
              </a:rPr>
              <a:t>"Hey, what’s </a:t>
            </a:r>
            <a:r>
              <a:rPr lang="en-US" sz="2400" dirty="0">
                <a:latin typeface="Consolas" panose="020B0609020204030204" pitchFamily="49" charset="0"/>
              </a:rPr>
              <a:t>up?"</a:t>
            </a:r>
          </a:p>
          <a:p>
            <a:r>
              <a:rPr lang="en-US" sz="2400" b="1" dirty="0" err="1">
                <a:latin typeface="Consolas" panose="020B0609020204030204" pitchFamily="49" charset="0"/>
              </a:rPr>
              <a:t>GoodBye</a:t>
            </a:r>
            <a:r>
              <a:rPr lang="en-US" sz="2400" dirty="0">
                <a:latin typeface="Consolas" panose="020B0609020204030204" pitchFamily="49" charset="0"/>
              </a:rPr>
              <a:t> 	"See </a:t>
            </a:r>
            <a:r>
              <a:rPr lang="en-US" sz="2400" dirty="0" smtClean="0">
                <a:latin typeface="Consolas" panose="020B0609020204030204" pitchFamily="49" charset="0"/>
              </a:rPr>
              <a:t>you later!"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2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369878" cy="47098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+mn-lt"/>
              </a:rPr>
              <a:t>A block of code that performs an action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All variables have Methods</a:t>
            </a:r>
          </a:p>
          <a:p>
            <a:r>
              <a:rPr lang="en-US" dirty="0" smtClean="0"/>
              <a:t>Methods can have </a:t>
            </a:r>
            <a:r>
              <a:rPr lang="en-US" dirty="0"/>
              <a:t>a</a:t>
            </a:r>
            <a:r>
              <a:rPr lang="en-US" dirty="0" smtClean="0"/>
              <a:t>rguments passed in</a:t>
            </a:r>
          </a:p>
          <a:p>
            <a:r>
              <a:rPr lang="en-US" dirty="0" smtClean="0"/>
              <a:t>There may be multiple </a:t>
            </a:r>
            <a:r>
              <a:rPr lang="en-US" dirty="0"/>
              <a:t>M</a:t>
            </a:r>
            <a:r>
              <a:rPr lang="en-US" dirty="0" smtClean="0"/>
              <a:t>ethods with the same name and different number of arguments</a:t>
            </a:r>
          </a:p>
          <a:p>
            <a:r>
              <a:rPr lang="en-US" dirty="0"/>
              <a:t>M</a:t>
            </a:r>
            <a:r>
              <a:rPr lang="en-US" dirty="0" smtClean="0"/>
              <a:t>ethods have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/>
              <a:t> they return on completion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variable.MethodName</a:t>
            </a:r>
            <a:r>
              <a:rPr lang="en-US" dirty="0" smtClean="0">
                <a:latin typeface="Consolas" panose="020B0609020204030204" pitchFamily="49" charset="0"/>
              </a:rPr>
              <a:t>(arg1, arg2, …, </a:t>
            </a:r>
            <a:r>
              <a:rPr lang="en-US" dirty="0" err="1" smtClean="0">
                <a:latin typeface="Consolas" panose="020B0609020204030204" pitchFamily="49" charset="0"/>
              </a:rPr>
              <a:t>argX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950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1088688" cy="4195481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var b = </a:t>
            </a:r>
            <a:r>
              <a:rPr lang="en-US" dirty="0" err="1" smtClean="0">
                <a:latin typeface="Consolas" panose="020B0609020204030204" pitchFamily="49" charset="0"/>
              </a:rPr>
              <a:t>a.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plark.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MoveNext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var split = </a:t>
            </a:r>
            <a:r>
              <a:rPr lang="en-US" dirty="0" err="1">
                <a:latin typeface="Consolas" panose="020B0609020204030204" pitchFamily="49" charset="0"/>
              </a:rPr>
              <a:t>line.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Split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('=', 1, 5)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var executable = </a:t>
            </a:r>
            <a:r>
              <a:rPr lang="en-US" dirty="0" err="1" smtClean="0">
                <a:latin typeface="Consolas" panose="020B0609020204030204" pitchFamily="49" charset="0"/>
              </a:rPr>
              <a:t>dirInfo.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EnumerateFiles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("*.exe")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</a:rPr>
              <a:t>Process.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executable.FullName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variable.MethodName</a:t>
            </a:r>
            <a:r>
              <a:rPr lang="en-US" dirty="0" smtClean="0">
                <a:latin typeface="Consolas" panose="020B0609020204030204" pitchFamily="49" charset="0"/>
              </a:rPr>
              <a:t>(arg1, arg2, ..., </a:t>
            </a:r>
            <a:r>
              <a:rPr lang="en-US" dirty="0" err="1" smtClean="0">
                <a:latin typeface="Consolas" panose="020B0609020204030204" pitchFamily="49" charset="0"/>
              </a:rPr>
              <a:t>argX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 Instance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507663" cy="4652682"/>
          </a:xfrm>
        </p:spPr>
        <p:txBody>
          <a:bodyPr>
            <a:normAutofit/>
          </a:bodyPr>
          <a:lstStyle/>
          <a:p>
            <a:r>
              <a:rPr lang="en-US" dirty="0" smtClean="0"/>
              <a:t>Some Methods must be called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/>
              <a:t>Class </a:t>
            </a:r>
            <a:r>
              <a:rPr lang="en-US" dirty="0" smtClean="0"/>
              <a:t>itself</a:t>
            </a:r>
          </a:p>
          <a:p>
            <a:pPr lvl="1"/>
            <a:r>
              <a:rPr lang="en-US" b="1" dirty="0"/>
              <a:t>Static Methods</a:t>
            </a:r>
          </a:p>
          <a:p>
            <a:pPr lvl="1"/>
            <a:r>
              <a:rPr lang="en-US" dirty="0"/>
              <a:t>Normally create new objects or have standalone functionality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i = </a:t>
            </a:r>
            <a:r>
              <a:rPr lang="en-US" dirty="0" err="1">
                <a:latin typeface="Consolas" panose="020B0609020204030204" pitchFamily="49" charset="0"/>
              </a:rPr>
              <a:t>int.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Console.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ReadLine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())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Others are called from an </a:t>
            </a:r>
            <a:r>
              <a:rPr lang="en-US" dirty="0"/>
              <a:t>instance of a </a:t>
            </a:r>
            <a:r>
              <a:rPr lang="en-US" dirty="0" smtClean="0"/>
              <a:t>Class</a:t>
            </a:r>
          </a:p>
          <a:p>
            <a:pPr lvl="1"/>
            <a:r>
              <a:rPr lang="en-US" b="1" dirty="0"/>
              <a:t>Instance Methods</a:t>
            </a:r>
          </a:p>
          <a:p>
            <a:pPr lvl="1"/>
            <a:r>
              <a:rPr lang="en-US" dirty="0"/>
              <a:t>Called from the instance (variable)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b = </a:t>
            </a:r>
            <a:r>
              <a:rPr lang="en-US" dirty="0" err="1">
                <a:latin typeface="Consolas" panose="020B0609020204030204" pitchFamily="49" charset="0"/>
              </a:rPr>
              <a:t>a.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 smtClean="0"/>
          </a:p>
        </p:txBody>
      </p:sp>
      <p:sp>
        <p:nvSpPr>
          <p:cNvPr id="4" name="Rectangular Callout 3"/>
          <p:cNvSpPr/>
          <p:nvPr/>
        </p:nvSpPr>
        <p:spPr>
          <a:xfrm>
            <a:off x="3395453" y="3933045"/>
            <a:ext cx="935915" cy="323181"/>
          </a:xfrm>
          <a:prstGeom prst="wedgeRectCallout">
            <a:avLst>
              <a:gd name="adj1" fmla="val -21767"/>
              <a:gd name="adj2" fmla="val -11856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204531" y="3930823"/>
            <a:ext cx="935915" cy="323181"/>
          </a:xfrm>
          <a:prstGeom prst="wedgeRectCallout">
            <a:avLst>
              <a:gd name="adj1" fmla="val -21767"/>
              <a:gd name="adj2" fmla="val -11856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7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Base Type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545889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All .NET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Types</a:t>
            </a:r>
            <a:r>
              <a:rPr lang="en-US" dirty="0" smtClean="0">
                <a:latin typeface="+mn-lt"/>
              </a:rPr>
              <a:t> have some basic Methods pre-defined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ToString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 smtClean="0">
                <a:latin typeface="+mn-lt"/>
              </a:rPr>
              <a:t>				Returns instance represented as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Equals(object A)</a:t>
            </a:r>
            <a:r>
              <a:rPr lang="en-US" dirty="0"/>
              <a:t>	</a:t>
            </a:r>
            <a:r>
              <a:rPr lang="en-US" dirty="0" smtClean="0"/>
              <a:t>	Returns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dirty="0" smtClean="0"/>
              <a:t> is equal to the object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GetType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/>
              <a:t>				</a:t>
            </a:r>
            <a:r>
              <a:rPr lang="en-US" dirty="0" smtClean="0"/>
              <a:t>	Returns </a:t>
            </a:r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ype</a:t>
            </a:r>
            <a:r>
              <a:rPr lang="en-US" dirty="0" smtClean="0"/>
              <a:t> of the instance</a:t>
            </a:r>
            <a:endParaRPr lang="en-US" dirty="0"/>
          </a:p>
          <a:p>
            <a:endParaRPr lang="en-US" dirty="0" smtClean="0"/>
          </a:p>
          <a:p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25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98698" cy="1400530"/>
          </a:xfrm>
        </p:spPr>
        <p:txBody>
          <a:bodyPr/>
          <a:lstStyle/>
          <a:p>
            <a:r>
              <a:rPr lang="en-US" dirty="0" smtClean="0"/>
              <a:t>Compiled vs Interpreted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692827"/>
            <a:ext cx="5131903" cy="4195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Compiled</a:t>
            </a:r>
          </a:p>
          <a:p>
            <a:r>
              <a:rPr lang="en-US" sz="2400" dirty="0" smtClean="0"/>
              <a:t>High Performance</a:t>
            </a:r>
          </a:p>
          <a:p>
            <a:r>
              <a:rPr lang="en-US" sz="2400" dirty="0" smtClean="0"/>
              <a:t>More time consuming to develop</a:t>
            </a:r>
          </a:p>
          <a:p>
            <a:r>
              <a:rPr lang="en-US" sz="2400" dirty="0" smtClean="0"/>
              <a:t>Extra step of compilation before code can be run</a:t>
            </a:r>
          </a:p>
          <a:p>
            <a:r>
              <a:rPr lang="en-US" sz="2400" dirty="0" smtClean="0"/>
              <a:t>Tools called Compilers </a:t>
            </a:r>
            <a:br>
              <a:rPr lang="en-US" sz="2400" dirty="0" smtClean="0"/>
            </a:br>
            <a:r>
              <a:rPr lang="en-US" sz="2400" dirty="0" smtClean="0"/>
              <a:t>required to convert written  code to Assembly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C, C++, Java, Microsoft .NET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963" y="1692827"/>
            <a:ext cx="5656237" cy="4906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Interpreted</a:t>
            </a:r>
          </a:p>
          <a:p>
            <a:r>
              <a:rPr lang="en-US" sz="2400" dirty="0" smtClean="0"/>
              <a:t>Slower</a:t>
            </a:r>
          </a:p>
          <a:p>
            <a:r>
              <a:rPr lang="en-US" sz="2400" dirty="0" smtClean="0"/>
              <a:t>Development time is short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Instant code execution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Language tools convert written code into Assembly on the fly or at the start of the program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Perl, Python, JavaScript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8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55263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Variable that can be accessed in </a:t>
            </a:r>
            <a:r>
              <a:rPr lang="en-US" b="1" dirty="0" smtClean="0"/>
              <a:t>an instance of a Class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classInstanceVariable.PropertyName</a:t>
            </a:r>
            <a:endParaRPr lang="en-US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14928" cy="4195481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if(</a:t>
            </a:r>
            <a:r>
              <a:rPr lang="en-US" dirty="0" err="1" smtClean="0">
                <a:latin typeface="Consolas" panose="020B0609020204030204" pitchFamily="49" charset="0"/>
              </a:rPr>
              <a:t>editor.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SelectionLength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Process.Start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executable.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FullName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var filename = </a:t>
            </a:r>
            <a:r>
              <a:rPr lang="en-US" dirty="0" smtClean="0">
                <a:latin typeface="Consolas" panose="020B0609020204030204" pitchFamily="49" charset="0"/>
              </a:rPr>
              <a:t>"App_"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smtClean="0">
                <a:latin typeface="Consolas" panose="020B0609020204030204" pitchFamily="49" charset="0"/>
              </a:rPr>
              <a:t>DateTime.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Now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smtClean="0">
                <a:latin typeface="Consolas" panose="020B0609020204030204" pitchFamily="49" charset="0"/>
              </a:rPr>
              <a:t>".exe";</a:t>
            </a:r>
          </a:p>
          <a:p>
            <a:r>
              <a:rPr lang="en-US" dirty="0" err="1">
                <a:latin typeface="Consolas" panose="020B0609020204030204" pitchFamily="49" charset="0"/>
              </a:rPr>
              <a:t>txtLine.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"";</a:t>
            </a:r>
          </a:p>
          <a:p>
            <a:r>
              <a:rPr lang="en-US" dirty="0" err="1">
                <a:latin typeface="Consolas" panose="020B0609020204030204" pitchFamily="49" charset="0"/>
              </a:rPr>
              <a:t>args.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Cancel</a:t>
            </a:r>
            <a:r>
              <a:rPr lang="en-US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variable</a:t>
            </a:r>
            <a:r>
              <a:rPr lang="en-US" b="1" dirty="0" err="1" smtClean="0"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latin typeface="Consolas" panose="020B0609020204030204" pitchFamily="49" charset="0"/>
              </a:rPr>
              <a:t>PropertyName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0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24025"/>
            <a:ext cx="11545889" cy="53774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Length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l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</a:rPr>
              <a:t>						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l=6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Substring(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start)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(3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bar"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Substring(int start, int length)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(3,2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Replace(string old, string new)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r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400" dirty="0">
                <a:latin typeface="Consolas" panose="020B0609020204030204" pitchFamily="49" charset="0"/>
              </a:rPr>
              <a:t>("r", "a");</a:t>
            </a:r>
            <a:r>
              <a:rPr lang="en-US" dirty="0">
                <a:latin typeface="Consolas" panose="020B0609020204030204" pitchFamily="49" charset="0"/>
              </a:rPr>
              <a:t>	 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r="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Methods and 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strVal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2063" y="2562056"/>
            <a:ext cx="2313043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b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012345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" name="Right Arrow 1"/>
          <p:cNvSpPr/>
          <p:nvPr/>
        </p:nvSpPr>
        <p:spPr>
          <a:xfrm rot="16200000">
            <a:off x="10903405" y="2917542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545889" cy="5248274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StartsWith</a:t>
            </a:r>
            <a:r>
              <a:rPr lang="en-US" dirty="0" smtClean="0">
                <a:latin typeface="Consolas" panose="020B0609020204030204" pitchFamily="49" charset="0"/>
              </a:rPr>
              <a:t>(string </a:t>
            </a:r>
            <a:r>
              <a:rPr lang="en-US" dirty="0">
                <a:latin typeface="Consolas" panose="020B0609020204030204" pitchFamily="49" charset="0"/>
              </a:rPr>
              <a:t>value)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sw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StartsWith</a:t>
            </a:r>
            <a:r>
              <a:rPr lang="en-US" sz="2400" dirty="0" smtClean="0">
                <a:latin typeface="Consolas" panose="020B0609020204030204" pitchFamily="49" charset="0"/>
              </a:rPr>
              <a:t>("bar</a:t>
            </a:r>
            <a:r>
              <a:rPr lang="en-US" sz="2400" dirty="0">
                <a:latin typeface="Consolas" panose="020B0609020204030204" pitchFamily="49" charset="0"/>
              </a:rPr>
              <a:t>");</a:t>
            </a:r>
            <a:r>
              <a:rPr lang="en-US" dirty="0">
                <a:latin typeface="Consolas" panose="020B0609020204030204" pitchFamily="49" charset="0"/>
              </a:rPr>
              <a:t>	 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=false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IndexOf</a:t>
            </a:r>
            <a:r>
              <a:rPr lang="en-US" dirty="0" smtClean="0">
                <a:latin typeface="Consolas" panose="020B0609020204030204" pitchFamily="49" charset="0"/>
              </a:rPr>
              <a:t>(string </a:t>
            </a:r>
            <a:r>
              <a:rPr lang="en-US" dirty="0">
                <a:latin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</a:t>
            </a:r>
            <a:r>
              <a:rPr lang="en-US" sz="2400" dirty="0" smtClean="0">
                <a:latin typeface="Consolas" panose="020B0609020204030204" pitchFamily="49" charset="0"/>
              </a:rPr>
              <a:t>("o");</a:t>
            </a:r>
            <a:r>
              <a:rPr lang="en-US" dirty="0">
                <a:latin typeface="Consolas" panose="020B0609020204030204" pitchFamily="49" charset="0"/>
              </a:rPr>
              <a:t>	 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i=1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IndexOf</a:t>
            </a:r>
            <a:r>
              <a:rPr lang="en-US" dirty="0" smtClean="0">
                <a:latin typeface="Consolas" panose="020B0609020204030204" pitchFamily="49" charset="0"/>
              </a:rPr>
              <a:t>(string value, int </a:t>
            </a:r>
            <a:r>
              <a:rPr lang="en-US" dirty="0" err="1" smtClean="0">
                <a:latin typeface="Consolas" panose="020B0609020204030204" pitchFamily="49" charset="0"/>
              </a:rPr>
              <a:t>startIndex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</a:t>
            </a:r>
            <a:r>
              <a:rPr lang="en-US" sz="2400" dirty="0" smtClean="0">
                <a:latin typeface="Consolas" panose="020B0609020204030204" pitchFamily="49" charset="0"/>
              </a:rPr>
              <a:t>("o",4);</a:t>
            </a:r>
            <a:r>
              <a:rPr lang="en-US" dirty="0">
                <a:latin typeface="Consolas" panose="020B0609020204030204" pitchFamily="49" charset="0"/>
              </a:rPr>
              <a:t>	 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i=-1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69300" y="3523277"/>
            <a:ext cx="2313043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  <a:p>
            <a:pPr algn="ctr"/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012345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Methods and 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strVal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10351484" y="3878601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10944415" y="3878601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DateTime</a:t>
            </a:r>
            <a:r>
              <a:rPr lang="en-US" dirty="0" smtClean="0"/>
              <a:t> Methods and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5426"/>
            <a:ext cx="11755439" cy="52482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Now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dtn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latin typeface="Consolas" panose="020B0609020204030204" pitchFamily="49" charset="0"/>
              </a:rPr>
              <a:t>DateTime.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Now	</a:t>
            </a:r>
            <a:r>
              <a:rPr lang="en-US" sz="2400" dirty="0" smtClean="0">
                <a:latin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dtn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fld id="{476F7EF8-11F2-410B-9F48-71783D8384B7}" type="datetime8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6/7/2021 14:26</a:t>
            </a:fld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Year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year = </a:t>
            </a:r>
            <a:r>
              <a:rPr lang="en-US" sz="2400" dirty="0" err="1" smtClean="0">
                <a:latin typeface="Consolas" panose="020B0609020204030204" pitchFamily="49" charset="0"/>
              </a:rPr>
              <a:t>DateTime.Now.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Year</a:t>
            </a:r>
            <a:r>
              <a:rPr lang="en-US" dirty="0">
                <a:latin typeface="Consolas" panose="020B0609020204030204" pitchFamily="49" charset="0"/>
              </a:rPr>
              <a:t>	 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year=2021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AddHours</a:t>
            </a:r>
            <a:r>
              <a:rPr lang="en-US" dirty="0" smtClean="0">
                <a:latin typeface="Consolas" panose="020B0609020204030204" pitchFamily="49" charset="0"/>
              </a:rPr>
              <a:t>(double hours)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 = </a:t>
            </a:r>
            <a:r>
              <a:rPr lang="en-US" sz="2400" dirty="0" err="1" smtClean="0">
                <a:latin typeface="Consolas" panose="020B0609020204030204" pitchFamily="49" charset="0"/>
              </a:rPr>
              <a:t>DateTime.Now.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AddHours</a:t>
            </a:r>
            <a:r>
              <a:rPr lang="en-US" sz="2400" dirty="0" smtClean="0">
                <a:latin typeface="Consolas" panose="020B0609020204030204" pitchFamily="49" charset="0"/>
              </a:rPr>
              <a:t>(4.5);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Parse(string </a:t>
            </a:r>
            <a:r>
              <a:rPr lang="en-US" dirty="0" err="1" smtClean="0">
                <a:latin typeface="Consolas" panose="020B0609020204030204" pitchFamily="49" charset="0"/>
              </a:rPr>
              <a:t>strDateTime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 = </a:t>
            </a:r>
            <a:r>
              <a:rPr lang="en-US" sz="2400" dirty="0" err="1" smtClean="0">
                <a:latin typeface="Consolas" panose="020B0609020204030204" pitchFamily="49" charset="0"/>
              </a:rPr>
              <a:t>DateTime.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Parse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</a:rPr>
              <a:t>05-02-1971");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191" y="6126843"/>
            <a:ext cx="1598695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Static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686578" y="2434291"/>
            <a:ext cx="1598695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Static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4574817" cy="419548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Open Lesson 3 Lab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Console.WriteLine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to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E</a:t>
            </a:r>
            <a:r>
              <a:rPr lang="en-US" sz="2800" dirty="0" smtClean="0"/>
              <a:t>xperiment with the string Methods and 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Print out the current date and time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Parse()</a:t>
            </a:r>
            <a:r>
              <a:rPr lang="en-US" sz="2800" dirty="0" smtClean="0"/>
              <a:t> a Date string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29" y="1535586"/>
            <a:ext cx="6879661" cy="4319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48473" y="1924728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48472" y="2277990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48472" y="2520074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48472" y="2825614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8472" y="3195970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48472" y="3435068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48472" y="4674253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48472" y="4963306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48472" y="5252359"/>
            <a:ext cx="6528896" cy="31263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TimeSpan</a:t>
            </a:r>
            <a:r>
              <a:rPr lang="en-US" dirty="0" smtClean="0"/>
              <a:t> Methods and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5426"/>
            <a:ext cx="11755439" cy="524827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FromMinutes</a:t>
            </a:r>
            <a:r>
              <a:rPr lang="en-US" dirty="0">
                <a:latin typeface="Consolas" panose="020B0609020204030204" pitchFamily="49" charset="0"/>
              </a:rPr>
              <a:t>(double minutes)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TimeSpan</a:t>
            </a:r>
            <a:r>
              <a:rPr lang="en-US" dirty="0">
                <a:latin typeface="Consolas" panose="020B0609020204030204" pitchFamily="49" charset="0"/>
              </a:rPr>
              <a:t> x = </a:t>
            </a:r>
            <a:r>
              <a:rPr lang="en-US" dirty="0" err="1" smtClean="0">
                <a:latin typeface="Consolas" panose="020B0609020204030204" pitchFamily="49" charset="0"/>
              </a:rPr>
              <a:t>TimeSpan.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FromMinutes</a:t>
            </a:r>
            <a:r>
              <a:rPr lang="en-US" dirty="0" smtClean="0">
                <a:latin typeface="Consolas" panose="020B0609020204030204" pitchFamily="49" charset="0"/>
              </a:rPr>
              <a:t>(525600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Hours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hrs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</a:rPr>
              <a:t>TimeSpan.FromMinutes</a:t>
            </a:r>
            <a:r>
              <a:rPr lang="en-US" sz="2400" dirty="0" smtClean="0">
                <a:latin typeface="Consolas" panose="020B0609020204030204" pitchFamily="49" charset="0"/>
              </a:rPr>
              <a:t>(66).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Hours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=1</a:t>
            </a:r>
            <a:b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TotalHours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hrs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TimeSpan.FromMinutes</a:t>
            </a:r>
            <a:r>
              <a:rPr lang="en-US" sz="2400" dirty="0" smtClean="0">
                <a:latin typeface="Consolas" panose="020B0609020204030204" pitchFamily="49" charset="0"/>
              </a:rPr>
              <a:t>(66).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TotalHours</a:t>
            </a:r>
            <a:r>
              <a:rPr lang="en-US" dirty="0" smtClean="0">
                <a:latin typeface="Consolas" panose="020B0609020204030204" pitchFamily="49" charset="0"/>
              </a:rPr>
              <a:t>	 	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=1.1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Add(</a:t>
            </a:r>
            <a:r>
              <a:rPr lang="en-US" dirty="0" err="1" smtClean="0">
                <a:latin typeface="Consolas" panose="020B0609020204030204" pitchFamily="49" charset="0"/>
              </a:rPr>
              <a:t>TimeSpan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ts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		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TimeSpan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y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x.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TimeSpan.FromHours</a:t>
            </a:r>
            <a:r>
              <a:rPr lang="en-US" sz="2400" dirty="0" smtClean="0">
                <a:latin typeface="Consolas" panose="020B0609020204030204" pitchFamily="49" charset="0"/>
              </a:rPr>
              <a:t>(22.5);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6106" y="1495426"/>
            <a:ext cx="1598695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Static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1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Console</a:t>
            </a:r>
            <a:r>
              <a:rPr lang="en-US" dirty="0" smtClean="0"/>
              <a:t> Methods and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57091"/>
            <a:ext cx="11755439" cy="444371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WriteLine</a:t>
            </a:r>
            <a:r>
              <a:rPr lang="en-US" dirty="0" smtClean="0">
                <a:latin typeface="Consolas" panose="020B0609020204030204" pitchFamily="49" charset="0"/>
              </a:rPr>
              <a:t>(object o)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/>
              <a:t>		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Write(object o)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ReadLine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	</a:t>
            </a:r>
            <a:r>
              <a:rPr lang="en-US" sz="2400" dirty="0" smtClean="0">
                <a:latin typeface="Consolas" panose="020B0609020204030204" pitchFamily="49" charset="0"/>
              </a:rPr>
              <a:t>string input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</a:rPr>
              <a:t>Console.ReadLine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Clear()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6388" y="1495426"/>
            <a:ext cx="2485037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All Static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80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System.Math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44526"/>
            <a:ext cx="11469689" cy="50047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System.Math</a:t>
            </a:r>
            <a:r>
              <a:rPr lang="en-US" sz="3200" dirty="0" smtClean="0"/>
              <a:t> provides additional mathematic operations</a:t>
            </a:r>
          </a:p>
          <a:p>
            <a:endParaRPr lang="en-US" dirty="0" smtClean="0"/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Math.Pow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/>
              <a:t>				Raise a number to a power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Math.Abs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/>
              <a:t>				Absolute Value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.Max </a:t>
            </a:r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.Min()</a:t>
            </a:r>
            <a:r>
              <a:rPr lang="en-US" dirty="0" smtClean="0"/>
              <a:t>			Returns the larger/smaller of two numbers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.Floor() </a:t>
            </a:r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.Ceil()</a:t>
            </a:r>
            <a:r>
              <a:rPr lang="en-US" dirty="0" smtClean="0"/>
              <a:t>	Round a number down or up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.Round()</a:t>
            </a: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dirty="0" smtClean="0">
                <a:latin typeface="+mn-lt"/>
              </a:rPr>
              <a:t>Round a number following normal rules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	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a = </a:t>
            </a:r>
            <a:r>
              <a:rPr lang="en-US" dirty="0" err="1" smtClean="0">
                <a:latin typeface="Consolas" panose="020B0609020204030204" pitchFamily="49" charset="0"/>
              </a:rPr>
              <a:t>Math.Floor</a:t>
            </a:r>
            <a:r>
              <a:rPr lang="en-US" dirty="0" smtClean="0">
                <a:latin typeface="Consolas" panose="020B0609020204030204" pitchFamily="49" charset="0"/>
              </a:rPr>
              <a:t>(26.232)		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a=26.0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951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157961" cy="4195481"/>
          </a:xfrm>
        </p:spPr>
        <p:txBody>
          <a:bodyPr/>
          <a:lstStyle/>
          <a:p>
            <a:r>
              <a:rPr lang="en-US" dirty="0" smtClean="0"/>
              <a:t>Computers can’t generate true random numbers</a:t>
            </a:r>
          </a:p>
          <a:p>
            <a:r>
              <a:rPr lang="en-US" dirty="0" smtClean="0"/>
              <a:t>Pseudorandom generators take a value and generate a repeatable set of random numbers from that</a:t>
            </a:r>
          </a:p>
          <a:p>
            <a:r>
              <a:rPr lang="en-US" dirty="0" smtClean="0"/>
              <a:t>Random seed = more randomness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User input</a:t>
            </a:r>
          </a:p>
          <a:p>
            <a:pPr lvl="1"/>
            <a:r>
              <a:rPr lang="en-US" dirty="0" smtClean="0"/>
              <a:t>Sensor values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ular Callout 94"/>
          <p:cNvSpPr/>
          <p:nvPr/>
        </p:nvSpPr>
        <p:spPr>
          <a:xfrm>
            <a:off x="9222584" y="4693026"/>
            <a:ext cx="1611067" cy="607588"/>
          </a:xfrm>
          <a:prstGeom prst="wedgeRectCallout">
            <a:avLst>
              <a:gd name="adj1" fmla="val -76642"/>
              <a:gd name="adj2" fmla="val -111998"/>
            </a:avLst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1995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JavaScript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History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123825" y="4314825"/>
            <a:ext cx="12487275" cy="0"/>
          </a:xfrm>
          <a:prstGeom prst="line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1388441" y="4215434"/>
            <a:ext cx="1583359" cy="1925649"/>
            <a:chOff x="643006" y="4215434"/>
            <a:chExt cx="1583359" cy="19256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ular Callout 29"/>
            <p:cNvSpPr/>
            <p:nvPr/>
          </p:nvSpPr>
          <p:spPr>
            <a:xfrm>
              <a:off x="646111" y="5176987"/>
              <a:ext cx="1580254" cy="964096"/>
            </a:xfrm>
            <a:prstGeom prst="wedgeRectCallout">
              <a:avLst>
                <a:gd name="adj1" fmla="val -43489"/>
                <a:gd name="adj2" fmla="val -139648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1943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b="1" dirty="0" err="1" smtClean="0"/>
                <a:t>Eniac</a:t>
              </a:r>
              <a:r>
                <a:rPr lang="en-US" dirty="0" smtClean="0"/>
                <a:t> – First Computer</a:t>
              </a:r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43006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055898" y="2989231"/>
            <a:ext cx="1078781" cy="1424985"/>
            <a:chOff x="1843324" y="2989231"/>
            <a:chExt cx="1078781" cy="14249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Rectangular Callout 31"/>
            <p:cNvSpPr/>
            <p:nvPr/>
          </p:nvSpPr>
          <p:spPr>
            <a:xfrm>
              <a:off x="1843324" y="2989231"/>
              <a:ext cx="1078781" cy="630295"/>
            </a:xfrm>
            <a:prstGeom prst="wedgeRectCallout">
              <a:avLst>
                <a:gd name="adj1" fmla="val -14182"/>
                <a:gd name="adj2" fmla="val 164293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1957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b="1" dirty="0" smtClean="0"/>
                <a:t>Fortran</a:t>
              </a:r>
              <a:endParaRPr lang="en-US" b="1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127803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220279" y="4215434"/>
            <a:ext cx="2003358" cy="2553506"/>
            <a:chOff x="1828800" y="4215434"/>
            <a:chExt cx="2003358" cy="25535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ular Callout 32"/>
            <p:cNvSpPr/>
            <p:nvPr/>
          </p:nvSpPr>
          <p:spPr>
            <a:xfrm>
              <a:off x="1828800" y="5279436"/>
              <a:ext cx="2003358" cy="1489504"/>
            </a:xfrm>
            <a:prstGeom prst="wedgeRectCallout">
              <a:avLst>
                <a:gd name="adj1" fmla="val -24775"/>
                <a:gd name="adj2" fmla="val -112942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1959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COBOL</a:t>
              </a:r>
              <a:r>
                <a:rPr lang="en-US" dirty="0" smtClean="0"/>
                <a:t> – Still widely used in many Business applications</a:t>
              </a:r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227194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007518" y="1530625"/>
            <a:ext cx="1568334" cy="2883591"/>
            <a:chOff x="2417256" y="1530625"/>
            <a:chExt cx="1568334" cy="28835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Rectangular Callout 37"/>
            <p:cNvSpPr/>
            <p:nvPr/>
          </p:nvSpPr>
          <p:spPr>
            <a:xfrm>
              <a:off x="2417256" y="1530625"/>
              <a:ext cx="1568334" cy="1184783"/>
            </a:xfrm>
            <a:prstGeom prst="wedgeRectCallout">
              <a:avLst>
                <a:gd name="adj1" fmla="val -17883"/>
                <a:gd name="adj2" fmla="val 184154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1964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b="1" dirty="0" smtClean="0"/>
                <a:t>BASIC </a:t>
              </a:r>
              <a:r>
                <a:rPr lang="en-US" dirty="0"/>
                <a:t>–  </a:t>
              </a:r>
              <a:r>
                <a:rPr lang="en-US" dirty="0" smtClean="0"/>
                <a:t>Microsoft’s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product</a:t>
              </a:r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2822714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90686" y="2791960"/>
            <a:ext cx="943137" cy="1623873"/>
            <a:chOff x="2932068" y="2791960"/>
            <a:chExt cx="943137" cy="1623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ular Callout 39"/>
            <p:cNvSpPr/>
            <p:nvPr/>
          </p:nvSpPr>
          <p:spPr>
            <a:xfrm>
              <a:off x="2932068" y="2791960"/>
              <a:ext cx="943137" cy="613404"/>
            </a:xfrm>
            <a:prstGeom prst="wedgeRectCallout">
              <a:avLst>
                <a:gd name="adj1" fmla="val -7597"/>
                <a:gd name="adj2" fmla="val 202409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1969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b="1" dirty="0" smtClean="0"/>
                <a:t>C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212755" y="4217051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903844" y="4211703"/>
            <a:ext cx="2027582" cy="2557237"/>
            <a:chOff x="3568152" y="4211703"/>
            <a:chExt cx="2027582" cy="2557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ular Callout 42"/>
            <p:cNvSpPr/>
            <p:nvPr/>
          </p:nvSpPr>
          <p:spPr>
            <a:xfrm>
              <a:off x="3568152" y="5458332"/>
              <a:ext cx="2027582" cy="1310608"/>
            </a:xfrm>
            <a:prstGeom prst="wedgeRectCallout">
              <a:avLst>
                <a:gd name="adj1" fmla="val -4981"/>
                <a:gd name="adj2" fmla="val -138055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1983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C++ </a:t>
              </a:r>
              <a:r>
                <a:rPr lang="en-US" dirty="0" smtClean="0"/>
                <a:t>– Most widely used language today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4366594" y="4211703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50886" y="4212734"/>
            <a:ext cx="1134466" cy="1127614"/>
            <a:chOff x="3312146" y="4212734"/>
            <a:chExt cx="1134466" cy="11276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ular Callout 41"/>
            <p:cNvSpPr/>
            <p:nvPr/>
          </p:nvSpPr>
          <p:spPr>
            <a:xfrm>
              <a:off x="3431416" y="4693026"/>
              <a:ext cx="1015196" cy="647322"/>
            </a:xfrm>
            <a:prstGeom prst="wedgeRectCallout">
              <a:avLst>
                <a:gd name="adj1" fmla="val -51338"/>
                <a:gd name="adj2" fmla="val -108218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1970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Pascal</a:t>
              </a:r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312146" y="42127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95930" y="4215434"/>
            <a:ext cx="1182066" cy="1147238"/>
            <a:chOff x="5983356" y="4215434"/>
            <a:chExt cx="1182066" cy="1147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ular Callout 48"/>
            <p:cNvSpPr/>
            <p:nvPr/>
          </p:nvSpPr>
          <p:spPr>
            <a:xfrm>
              <a:off x="5983356" y="4752274"/>
              <a:ext cx="1182066" cy="610398"/>
            </a:xfrm>
            <a:prstGeom prst="wedgeRectCallout">
              <a:avLst>
                <a:gd name="adj1" fmla="val 38350"/>
                <a:gd name="adj2" fmla="val -118419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1991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Python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936409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055543" y="4207972"/>
            <a:ext cx="1930590" cy="2560967"/>
            <a:chOff x="5978272" y="4207972"/>
            <a:chExt cx="1930590" cy="25609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Rectangular Callout 54"/>
            <p:cNvSpPr/>
            <p:nvPr/>
          </p:nvSpPr>
          <p:spPr>
            <a:xfrm>
              <a:off x="5978272" y="5475898"/>
              <a:ext cx="1930590" cy="1293041"/>
            </a:xfrm>
            <a:prstGeom prst="wedgeRectCallout">
              <a:avLst>
                <a:gd name="adj1" fmla="val -10423"/>
                <a:gd name="adj2" fmla="val -139258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1995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PHP</a:t>
              </a:r>
              <a:r>
                <a:rPr lang="en-US" dirty="0" smtClean="0"/>
                <a:t> - Powers over 20 Million websites</a:t>
              </a: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6615330" y="4207972"/>
              <a:ext cx="198782" cy="19878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01298" y="1620078"/>
            <a:ext cx="2132354" cy="2795380"/>
            <a:chOff x="4573427" y="1620078"/>
            <a:chExt cx="2132354" cy="2795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0" name="Rectangular Callout 69"/>
            <p:cNvSpPr/>
            <p:nvPr/>
          </p:nvSpPr>
          <p:spPr>
            <a:xfrm>
              <a:off x="4788018" y="1620078"/>
              <a:ext cx="1917763" cy="1391397"/>
            </a:xfrm>
            <a:prstGeom prst="wedgeRectCallout">
              <a:avLst>
                <a:gd name="adj1" fmla="val -56448"/>
                <a:gd name="adj2" fmla="val 141671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1995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Java </a:t>
              </a:r>
              <a:r>
                <a:rPr lang="en-US" dirty="0"/>
                <a:t>– Runs </a:t>
              </a:r>
              <a:r>
                <a:rPr lang="en-US" dirty="0" smtClean="0"/>
                <a:t>on over 1 Billion devices</a:t>
              </a:r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4573427" y="4216676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852559" y="3118328"/>
            <a:ext cx="791630" cy="1295888"/>
            <a:chOff x="4801246" y="3118328"/>
            <a:chExt cx="791630" cy="1295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ctangular Callout 50"/>
            <p:cNvSpPr/>
            <p:nvPr/>
          </p:nvSpPr>
          <p:spPr>
            <a:xfrm>
              <a:off x="4801246" y="3118328"/>
              <a:ext cx="791630" cy="613404"/>
            </a:xfrm>
            <a:prstGeom prst="wedgeRectCallout">
              <a:avLst>
                <a:gd name="adj1" fmla="val 28504"/>
                <a:gd name="adj2" fmla="val 148490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1993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b="1" dirty="0" smtClean="0"/>
                <a:t>Ruby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5326683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787351" y="3133448"/>
            <a:ext cx="2186342" cy="1273306"/>
            <a:chOff x="4146820" y="3118744"/>
            <a:chExt cx="2186342" cy="12733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Rectangular Callout 75"/>
            <p:cNvSpPr/>
            <p:nvPr/>
          </p:nvSpPr>
          <p:spPr>
            <a:xfrm>
              <a:off x="4269764" y="3118744"/>
              <a:ext cx="2063398" cy="861485"/>
            </a:xfrm>
            <a:prstGeom prst="wedgeRectCallout">
              <a:avLst>
                <a:gd name="adj1" fmla="val -49526"/>
                <a:gd name="adj2" fmla="val 85345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2002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Framework v1.0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146820" y="4193268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149565" y="4207972"/>
            <a:ext cx="1976022" cy="2185542"/>
            <a:chOff x="7094938" y="4055572"/>
            <a:chExt cx="1976022" cy="2185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ular Callout 78"/>
            <p:cNvSpPr/>
            <p:nvPr/>
          </p:nvSpPr>
          <p:spPr>
            <a:xfrm>
              <a:off x="7094938" y="5319428"/>
              <a:ext cx="1976022" cy="921686"/>
            </a:xfrm>
            <a:prstGeom prst="wedgeRectCallout">
              <a:avLst>
                <a:gd name="adj1" fmla="val 1464"/>
                <a:gd name="adj2" fmla="val -178724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2012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.NET Framework v4.5</a:t>
              </a:r>
              <a:endParaRPr lang="en-US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8033166" y="4055572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01676" y="1620078"/>
            <a:ext cx="1849843" cy="2786676"/>
            <a:chOff x="4038604" y="1620078"/>
            <a:chExt cx="1849843" cy="2786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Rectangular Callout 46"/>
            <p:cNvSpPr/>
            <p:nvPr/>
          </p:nvSpPr>
          <p:spPr>
            <a:xfrm>
              <a:off x="4038604" y="1620078"/>
              <a:ext cx="1849843" cy="1391397"/>
            </a:xfrm>
            <a:prstGeom prst="wedgeRectCallout">
              <a:avLst>
                <a:gd name="adj1" fmla="val -2111"/>
                <a:gd name="adj2" fmla="val 143937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/>
                  </a:solidFill>
                </a:rPr>
                <a:t>1987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b="1" dirty="0" smtClean="0"/>
                <a:t>PERL</a:t>
              </a:r>
              <a:r>
                <a:rPr lang="en-US" dirty="0"/>
                <a:t> – </a:t>
              </a:r>
              <a:r>
                <a:rPr lang="en-US" dirty="0" smtClean="0"/>
                <a:t>Popular text processing language</a:t>
              </a: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816822" y="4207972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86359" y="2435087"/>
            <a:ext cx="1676908" cy="1979129"/>
            <a:chOff x="186359" y="2435087"/>
            <a:chExt cx="1676908" cy="1979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tangular Callout 28"/>
            <p:cNvSpPr/>
            <p:nvPr/>
          </p:nvSpPr>
          <p:spPr>
            <a:xfrm>
              <a:off x="285750" y="2435087"/>
              <a:ext cx="1577517" cy="964096"/>
            </a:xfrm>
            <a:prstGeom prst="wedgeRectCallout">
              <a:avLst>
                <a:gd name="adj1" fmla="val -50240"/>
                <a:gd name="adj2" fmla="val 146177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1937</a:t>
              </a:r>
              <a:r>
                <a:rPr lang="en-US" dirty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Binary Code </a:t>
              </a:r>
              <a:r>
                <a:rPr lang="en-US" dirty="0"/>
                <a:t>Developed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86359" y="4215434"/>
              <a:ext cx="198782" cy="198782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28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Numbers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83"/>
          <a:stretch/>
        </p:blipFill>
        <p:spPr>
          <a:xfrm>
            <a:off x="646111" y="1973407"/>
            <a:ext cx="7448407" cy="272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63344" y="4924503"/>
            <a:ext cx="4114800" cy="181588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958436189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7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5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0.340557804955429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182718" y="1323191"/>
            <a:ext cx="3876143" cy="835934"/>
          </a:xfrm>
          <a:prstGeom prst="wedgeRectCallout">
            <a:avLst>
              <a:gd name="adj1" fmla="val -65615"/>
              <a:gd name="adj2" fmla="val 10328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Returns a positive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/>
              <a:t> less than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2,147,483,647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8410415" y="2417908"/>
            <a:ext cx="2936958" cy="802836"/>
          </a:xfrm>
          <a:prstGeom prst="wedgeRectCallout">
            <a:avLst>
              <a:gd name="adj1" fmla="val -100351"/>
              <a:gd name="adj2" fmla="val 3153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Returns a positive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/>
              <a:t> less than </a:t>
            </a:r>
            <a:r>
              <a:rPr lang="en-US" sz="2400" dirty="0" smtClean="0">
                <a:latin typeface="Consolas" panose="020B0609020204030204" pitchFamily="49" charset="0"/>
              </a:rPr>
              <a:t>20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8591550" y="3335482"/>
            <a:ext cx="3381375" cy="1170407"/>
          </a:xfrm>
          <a:prstGeom prst="wedgeRectCallout">
            <a:avLst>
              <a:gd name="adj1" fmla="val -93219"/>
              <a:gd name="adj2" fmla="val -3741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Returns a </a:t>
            </a:r>
            <a:r>
              <a:rPr lang="en-U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/>
              <a:t> greater than or equal to </a:t>
            </a:r>
            <a:r>
              <a:rPr lang="en-US" sz="2400" dirty="0" smtClean="0">
                <a:latin typeface="Consolas" panose="020B0609020204030204" pitchFamily="49" charset="0"/>
              </a:rPr>
              <a:t>4</a:t>
            </a:r>
            <a:r>
              <a:rPr lang="en-US" sz="2400" dirty="0" smtClean="0"/>
              <a:t> and less than 8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961169" y="5027203"/>
            <a:ext cx="2859232" cy="805241"/>
          </a:xfrm>
          <a:prstGeom prst="wedgeRectCallout">
            <a:avLst>
              <a:gd name="adj1" fmla="val -68308"/>
              <a:gd name="adj2" fmla="val -17929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Returns a positive </a:t>
            </a:r>
            <a:r>
              <a:rPr 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400" dirty="0" smtClean="0"/>
              <a:t> less than </a:t>
            </a:r>
            <a:r>
              <a:rPr lang="en-US" sz="2400" dirty="0" smtClean="0">
                <a:latin typeface="Consolas" panose="020B0609020204030204" pitchFamily="49" charset="0"/>
              </a:rPr>
              <a:t>1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73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Formatting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0326688" cy="11925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classes have a 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</a:t>
            </a:r>
            <a:r>
              <a:rPr lang="en-US" dirty="0"/>
              <a:t>M</a:t>
            </a:r>
            <a:r>
              <a:rPr lang="en-US" dirty="0" smtClean="0"/>
              <a:t>ethod that accepts a format argument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618" y="3273136"/>
            <a:ext cx="57877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Number Formatting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2400" dirty="0" smtClean="0"/>
              <a:t>	 Number		3,341.02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sz="2400" dirty="0" smtClean="0"/>
              <a:t>	 Decimal		7542.3744359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2400" dirty="0"/>
              <a:t>	 Currency		</a:t>
            </a:r>
            <a:r>
              <a:rPr lang="en-US" sz="2400" dirty="0" smtClean="0"/>
              <a:t>$82,002.12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400" dirty="0"/>
              <a:t>	 </a:t>
            </a:r>
            <a:r>
              <a:rPr lang="en-US" sz="2400" dirty="0" smtClean="0"/>
              <a:t>Percent</a:t>
            </a:r>
            <a:r>
              <a:rPr lang="en-US" sz="2400" dirty="0"/>
              <a:t>		</a:t>
            </a:r>
            <a:r>
              <a:rPr lang="en-US" sz="2400" dirty="0" smtClean="0"/>
              <a:t>92.02%</a:t>
            </a:r>
            <a:endParaRPr lang="en-US" sz="2400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29366" y="4687332"/>
            <a:ext cx="2375527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53214.251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605" y="5446669"/>
            <a:ext cx="5140712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Add a digit after the format character to specify the number of decimals to </a:t>
            </a:r>
            <a:r>
              <a:rPr lang="en-US" sz="2400" dirty="0" smtClean="0"/>
              <a:t>display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859"/>
          <a:stretch/>
        </p:blipFill>
        <p:spPr>
          <a:xfrm>
            <a:off x="6773605" y="2815121"/>
            <a:ext cx="5140712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5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ToString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111" y="1853248"/>
            <a:ext cx="372809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Date Formatting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400" dirty="0"/>
              <a:t>	</a:t>
            </a:r>
            <a:r>
              <a:rPr lang="en-US" sz="2400" dirty="0" smtClean="0"/>
              <a:t>Month</a:t>
            </a:r>
            <a:endParaRPr lang="en-US" sz="2400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en-US" sz="2400" dirty="0"/>
              <a:t>	</a:t>
            </a:r>
            <a:r>
              <a:rPr lang="en-US" sz="2400" dirty="0" smtClean="0"/>
              <a:t>Day</a:t>
            </a:r>
            <a:endParaRPr lang="en-US" sz="2400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2400" dirty="0"/>
              <a:t>	</a:t>
            </a:r>
            <a:r>
              <a:rPr lang="en-US" sz="2400" dirty="0" smtClean="0"/>
              <a:t>Year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2400" dirty="0"/>
              <a:t>	</a:t>
            </a:r>
            <a:r>
              <a:rPr lang="en-US" sz="2400" dirty="0" smtClean="0"/>
              <a:t>Hour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400" dirty="0"/>
              <a:t>	</a:t>
            </a:r>
            <a:r>
              <a:rPr lang="en-US" sz="2400" dirty="0" smtClean="0"/>
              <a:t>Minute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dirty="0"/>
              <a:t>	</a:t>
            </a:r>
            <a:r>
              <a:rPr lang="en-US" sz="2400" dirty="0" smtClean="0"/>
              <a:t>AM / PM</a:t>
            </a:r>
            <a:endParaRPr lang="en-US" sz="2400" dirty="0"/>
          </a:p>
          <a:p>
            <a:pPr>
              <a:buClr>
                <a:schemeClr val="tx1"/>
              </a:buClr>
            </a:pPr>
            <a:endParaRPr lang="en-US" sz="2400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64078" y="4308191"/>
            <a:ext cx="3974872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Feb 2, 21  2:02 PM 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43" y="2806700"/>
            <a:ext cx="8449259" cy="1166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658253" y="5554148"/>
            <a:ext cx="4586522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Repeat a format character for additional details formats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42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1164889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Some methods accept multiple arguments and then output them as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r>
              <a:rPr lang="en-US" dirty="0" smtClean="0"/>
              <a:t>Use the format  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argNum,alignment</a:t>
            </a:r>
            <a:r>
              <a:rPr lang="en-US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format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/>
              <a:t>  to control how the arguments get printed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1155" y="6146828"/>
            <a:ext cx="6729845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Start    $62.12 short     </a:t>
            </a:r>
            <a:r>
              <a:rPr lang="en-US" sz="2800" dirty="0" smtClean="0">
                <a:latin typeface="Consolas" panose="020B0609020204030204" pitchFamily="49" charset="0"/>
              </a:rPr>
              <a:t>02-21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4" y="3950988"/>
            <a:ext cx="10319966" cy="210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556664" y="3691572"/>
            <a:ext cx="5089236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Positive Align   </a:t>
            </a:r>
            <a:r>
              <a:rPr lang="en-US" sz="2400" dirty="0" smtClean="0">
                <a:latin typeface="Consolas" panose="020B0609020204030204" pitchFamily="49" charset="0"/>
              </a:rPr>
              <a:t> =	</a:t>
            </a:r>
            <a:r>
              <a:rPr lang="en-US" sz="2400" dirty="0" smtClean="0"/>
              <a:t>Pad on Left</a:t>
            </a:r>
            <a:br>
              <a:rPr lang="en-US" sz="2400" dirty="0" smtClean="0"/>
            </a:br>
            <a:r>
              <a:rPr lang="en-US" sz="2400" dirty="0" smtClean="0"/>
              <a:t>Negative Align</a:t>
            </a:r>
            <a:r>
              <a:rPr lang="en-US" sz="2400" dirty="0" smtClean="0">
                <a:latin typeface="Consolas" panose="020B0609020204030204" pitchFamily="49" charset="0"/>
              </a:rPr>
              <a:t> =</a:t>
            </a:r>
            <a:r>
              <a:rPr lang="en-US" sz="2400" dirty="0" smtClean="0"/>
              <a:t> 	Pad on Right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88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297613" cy="4605790"/>
          </a:xfrm>
        </p:spPr>
        <p:txBody>
          <a:bodyPr>
            <a:normAutofit/>
          </a:bodyPr>
          <a:lstStyle/>
          <a:p>
            <a:r>
              <a:rPr lang="en-US" dirty="0" smtClean="0"/>
              <a:t>Tens of thousands of </a:t>
            </a:r>
          </a:p>
          <a:p>
            <a:pPr lvl="1"/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Methods </a:t>
            </a:r>
          </a:p>
          <a:p>
            <a:pPr lvl="1"/>
            <a:r>
              <a:rPr lang="en-US" dirty="0" smtClean="0"/>
              <a:t>Properties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Memorizing them all is difficult</a:t>
            </a:r>
          </a:p>
          <a:p>
            <a:endParaRPr lang="en-US" dirty="0" smtClean="0"/>
          </a:p>
          <a:p>
            <a:r>
              <a:rPr lang="en-US" dirty="0" err="1" smtClean="0"/>
              <a:t>Intellisense</a:t>
            </a:r>
            <a:r>
              <a:rPr lang="en-US" dirty="0" smtClean="0"/>
              <a:t> and Class </a:t>
            </a:r>
            <a:br>
              <a:rPr lang="en-US" dirty="0" smtClean="0"/>
            </a:br>
            <a:r>
              <a:rPr lang="en-US" dirty="0" smtClean="0"/>
              <a:t>Reference provide details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13"/>
          <a:stretch/>
        </p:blipFill>
        <p:spPr>
          <a:xfrm>
            <a:off x="6999890" y="2770102"/>
            <a:ext cx="5086592" cy="4016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172" y="108596"/>
            <a:ext cx="4810125" cy="2533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3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3312" y="1924728"/>
            <a:ext cx="10275888" cy="4691972"/>
          </a:xfrm>
        </p:spPr>
        <p:txBody>
          <a:bodyPr>
            <a:noAutofit/>
          </a:bodyPr>
          <a:lstStyle/>
          <a:p>
            <a:r>
              <a:rPr lang="en-US" dirty="0" smtClean="0"/>
              <a:t>Have user enter a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at least 10 characters long</a:t>
            </a:r>
          </a:p>
          <a:p>
            <a:r>
              <a:rPr lang="en-US" dirty="0"/>
              <a:t>P</a:t>
            </a:r>
            <a:r>
              <a:rPr lang="en-US" dirty="0" smtClean="0"/>
              <a:t>rint out the last 3 characters</a:t>
            </a:r>
          </a:p>
          <a:p>
            <a:r>
              <a:rPr lang="en-US" dirty="0" smtClean="0"/>
              <a:t>Print the first 5 characters as UPPER CASE</a:t>
            </a:r>
          </a:p>
          <a:p>
            <a:endParaRPr lang="en-US" dirty="0" smtClean="0"/>
          </a:p>
          <a:p>
            <a:r>
              <a:rPr lang="en-US" dirty="0" smtClean="0"/>
              <a:t>Store the current date and time as a variable</a:t>
            </a:r>
          </a:p>
          <a:p>
            <a:r>
              <a:rPr lang="en-US" dirty="0" smtClean="0"/>
              <a:t>Print out this variable</a:t>
            </a:r>
          </a:p>
          <a:p>
            <a:r>
              <a:rPr lang="en-US" dirty="0" smtClean="0"/>
              <a:t>Add 4 days to the variable</a:t>
            </a:r>
          </a:p>
          <a:p>
            <a:r>
              <a:rPr lang="en-US" dirty="0" smtClean="0"/>
              <a:t>Print out the Month and Day of the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2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85762"/>
            <a:ext cx="11334750" cy="608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792686" y="112209"/>
            <a:ext cx="5217432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Read in a 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Print out the last 3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Print the first 5 characters as UPPER CASE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792686" y="112209"/>
            <a:ext cx="5217432" cy="2308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dirty="0"/>
              <a:t>Store the current </a:t>
            </a:r>
            <a:r>
              <a:rPr lang="en-US" sz="2400" dirty="0" err="1"/>
              <a:t>DateTime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as </a:t>
            </a:r>
            <a:r>
              <a:rPr lang="en-US" sz="2400" dirty="0"/>
              <a:t>a variable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Print out this variable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2400" dirty="0" smtClean="0"/>
              <a:t> Add </a:t>
            </a:r>
            <a:r>
              <a:rPr lang="en-US" sz="2400" dirty="0"/>
              <a:t>4 days to the variable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2400" dirty="0" smtClean="0"/>
              <a:t> Print </a:t>
            </a:r>
            <a:r>
              <a:rPr lang="en-US" sz="2400" dirty="0"/>
              <a:t>out the Month and Day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of the </a:t>
            </a:r>
            <a:r>
              <a:rPr lang="en-US" sz="2400" dirty="0"/>
              <a:t>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62530" y="2155502"/>
            <a:ext cx="10234384" cy="7981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2530" y="3227211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2530" y="3573335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62530" y="4245705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2530" y="4591780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62530" y="4918075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2530" y="5288390"/>
            <a:ext cx="10234384" cy="4013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46111" y="1495426"/>
            <a:ext cx="5707064" cy="5077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Create a Simple Calculator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Have user enter a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Have user enter an operator</a:t>
            </a:r>
            <a:endParaRPr lang="en-US" b="1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Have user enter a second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Calculate</a:t>
            </a:r>
            <a:endParaRPr lang="en-US" sz="28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Print out the result</a:t>
            </a:r>
            <a:br>
              <a:rPr lang="en-US" dirty="0" smtClean="0">
                <a:latin typeface="+mn-lt"/>
              </a:rPr>
            </a:b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b="1" dirty="0" smtClean="0">
                <a:latin typeface="+mn-lt"/>
              </a:rPr>
              <a:t>Provide instructions to the user</a:t>
            </a:r>
            <a:endParaRPr lang="en-US" sz="2800" b="1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3175" y="2048857"/>
            <a:ext cx="256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Operators</a:t>
            </a:r>
          </a:p>
          <a:p>
            <a:pPr algn="ctr"/>
            <a:endParaRPr lang="en-US" sz="2400" dirty="0"/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	-</a:t>
            </a:r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	/</a:t>
            </a:r>
          </a:p>
          <a:p>
            <a:pPr algn="ctr"/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	!=</a:t>
            </a:r>
          </a:p>
          <a:p>
            <a:pPr algn="ct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&gt;</a:t>
            </a:r>
          </a:p>
          <a:p>
            <a:pPr algn="ct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4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	&gt;=</a:t>
            </a:r>
            <a:endParaRPr lang="en-US" sz="40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69525" y="1402526"/>
            <a:ext cx="2864098" cy="48320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Enter #:</a:t>
            </a:r>
          </a:p>
          <a:p>
            <a:r>
              <a:rPr lang="en-US" sz="2800" b="1" dirty="0" smtClean="0">
                <a:latin typeface="Consolas" panose="020B0609020204030204" pitchFamily="49" charset="0"/>
              </a:rPr>
              <a:t>5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Enter Op:</a:t>
            </a:r>
          </a:p>
          <a:p>
            <a:r>
              <a:rPr lang="en-US" sz="2800" b="1" dirty="0" smtClean="0">
                <a:latin typeface="Consolas" panose="020B0609020204030204" pitchFamily="49" charset="0"/>
              </a:rPr>
              <a:t>*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Enter #:</a:t>
            </a:r>
          </a:p>
          <a:p>
            <a:r>
              <a:rPr lang="en-US" sz="2800" b="1" dirty="0" smtClean="0">
                <a:latin typeface="Consolas" panose="020B0609020204030204" pitchFamily="49" charset="0"/>
              </a:rPr>
              <a:t>10</a:t>
            </a:r>
            <a:r>
              <a:rPr lang="en-US" sz="2800" dirty="0" smtClean="0">
                <a:latin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</a:rPr>
            </a:b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latin typeface="Consolas" panose="020B0609020204030204" pitchFamily="49" charset="0"/>
              </a:rPr>
              <a:t>Calc</a:t>
            </a:r>
            <a:r>
              <a:rPr lang="en-US" sz="2800" dirty="0" smtClean="0">
                <a:latin typeface="Consolas" panose="020B0609020204030204" pitchFamily="49" charset="0"/>
              </a:rPr>
              <a:t> 5 * 10 =</a:t>
            </a:r>
            <a:br>
              <a:rPr lang="en-US" sz="2800" dirty="0" smtClean="0">
                <a:latin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</a:rPr>
              <a:t>50</a:t>
            </a:r>
          </a:p>
          <a:p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101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Lesson 3 Lab Day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5663205"/>
            <a:ext cx="10920931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9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2213"/>
            <a:ext cx="6553200" cy="5657850"/>
          </a:xfrm>
          <a:prstGeom prst="rect">
            <a:avLst/>
          </a:prstGeom>
        </p:spPr>
      </p:pic>
      <p:sp>
        <p:nvSpPr>
          <p:cNvPr id="5" name="Same Date"/>
          <p:cNvSpPr txBox="1"/>
          <p:nvPr/>
        </p:nvSpPr>
        <p:spPr>
          <a:xfrm>
            <a:off x="7028793" y="2030086"/>
            <a:ext cx="5047411" cy="20621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latin typeface="Consolas" panose="020B0609020204030204" pitchFamily="49" charset="0"/>
              </a:rPr>
              <a:t>2/10/2021 11:35:41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</a:rPr>
              <a:t> 2/10/2021 11:35:41</a:t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88" y="3885653"/>
            <a:ext cx="5010150" cy="514350"/>
          </a:xfrm>
          <a:prstGeom prst="rect">
            <a:avLst/>
          </a:prstGeom>
        </p:spPr>
      </p:pic>
      <p:sp>
        <p:nvSpPr>
          <p:cNvPr id="7" name="+4 Date"/>
          <p:cNvSpPr txBox="1"/>
          <p:nvPr/>
        </p:nvSpPr>
        <p:spPr>
          <a:xfrm>
            <a:off x="7028792" y="2030085"/>
            <a:ext cx="5047411" cy="20621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</a:t>
            </a:r>
            <a:r>
              <a:rPr lang="en-US" sz="3200" dirty="0" smtClean="0">
                <a:latin typeface="Consolas" panose="020B0609020204030204" pitchFamily="49" charset="0"/>
              </a:rPr>
              <a:t>2/10/2021 11:35:41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</a:rPr>
              <a:t> 2/14/2021 11:35:41</a:t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 rot="7048177">
            <a:off x="1164631" y="2716108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026995">
            <a:off x="7725676" y="3962121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5ECCF3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6127</TotalTime>
  <Words>5923</Words>
  <Application>Microsoft Office PowerPoint</Application>
  <PresentationFormat>Widescreen</PresentationFormat>
  <Paragraphs>2128</Paragraphs>
  <Slides>287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287</vt:i4>
      </vt:variant>
    </vt:vector>
  </HeadingPairs>
  <TitlesOfParts>
    <vt:vector size="296" baseType="lpstr">
      <vt:lpstr>Arial</vt:lpstr>
      <vt:lpstr>Bradley Hand ITC</vt:lpstr>
      <vt:lpstr>Calibri</vt:lpstr>
      <vt:lpstr>Century Gothic</vt:lpstr>
      <vt:lpstr>Consolas</vt:lpstr>
      <vt:lpstr>Jokerman</vt:lpstr>
      <vt:lpstr>Wingdings</vt:lpstr>
      <vt:lpstr>Wingdings 3</vt:lpstr>
      <vt:lpstr>Ion</vt:lpstr>
      <vt:lpstr>Programming 101  Microsoft .NET C#</vt:lpstr>
      <vt:lpstr>What are you wanting to get out of this class?</vt:lpstr>
      <vt:lpstr>My Goals</vt:lpstr>
      <vt:lpstr>Warning…</vt:lpstr>
      <vt:lpstr>Programming Language Types</vt:lpstr>
      <vt:lpstr>Programming Language Types</vt:lpstr>
      <vt:lpstr>Programming Language Types</vt:lpstr>
      <vt:lpstr>Compiled vs Interpreted Languages</vt:lpstr>
      <vt:lpstr>Programming History</vt:lpstr>
      <vt:lpstr>Why Microsoft .NET?</vt:lpstr>
      <vt:lpstr>Why C#?</vt:lpstr>
      <vt:lpstr>.NET Program Types</vt:lpstr>
      <vt:lpstr>Terminology</vt:lpstr>
      <vt:lpstr>C# Syntax Overview</vt:lpstr>
      <vt:lpstr>Basic Variable Types</vt:lpstr>
      <vt:lpstr>Variable Naming Conventions</vt:lpstr>
      <vt:lpstr>Declaring a Variable</vt:lpstr>
      <vt:lpstr>Declaring a Variable</vt:lpstr>
      <vt:lpstr>Class Instances</vt:lpstr>
      <vt:lpstr>Calling a Method</vt:lpstr>
      <vt:lpstr>Accessing a Property</vt:lpstr>
      <vt:lpstr>Code Comments</vt:lpstr>
      <vt:lpstr>.NET Development Tools</vt:lpstr>
      <vt:lpstr>Introducing  C.R.A.P.e.</vt:lpstr>
      <vt:lpstr>LAB</vt:lpstr>
      <vt:lpstr>LAB  Hello World</vt:lpstr>
      <vt:lpstr>Let’s Break That Down</vt:lpstr>
      <vt:lpstr>Practice</vt:lpstr>
      <vt:lpstr>Programming 101  Lesson 1 Lab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101  Operators</vt:lpstr>
      <vt:lpstr>Review</vt:lpstr>
      <vt:lpstr>Review</vt:lpstr>
      <vt:lpstr>Using C.R.A.P.e. – Keyboard Shortcuts</vt:lpstr>
      <vt:lpstr>Using C.R.A.P.e. – Intellisense</vt:lpstr>
      <vt:lpstr>Using C.R.A.P.e. – Class Reference</vt:lpstr>
      <vt:lpstr>Using C.R.A.P.e. – Navigation</vt:lpstr>
      <vt:lpstr>Using C.R.A.P.e. – Errors </vt:lpstr>
      <vt:lpstr>Operators</vt:lpstr>
      <vt:lpstr>Assignment Operator</vt:lpstr>
      <vt:lpstr>PowerPoint Presentation</vt:lpstr>
      <vt:lpstr>Math – Order of Operations</vt:lpstr>
      <vt:lpstr>PowerPoint Presentation</vt:lpstr>
      <vt:lpstr>string Operators</vt:lpstr>
      <vt:lpstr>String vs Number Representation</vt:lpstr>
      <vt:lpstr>DateTime Operators</vt:lpstr>
      <vt:lpstr>Practice</vt:lpstr>
      <vt:lpstr>Boolean Operators                     i=5</vt:lpstr>
      <vt:lpstr>Boolean Operators                     i=5</vt:lpstr>
      <vt:lpstr>Conditional Logic</vt:lpstr>
      <vt:lpstr>Conditional Logic – if</vt:lpstr>
      <vt:lpstr>Conditional Logic – if else</vt:lpstr>
      <vt:lpstr>Conditional Logic – if/else if/else</vt:lpstr>
      <vt:lpstr>Conditional Logic – switch</vt:lpstr>
      <vt:lpstr>Variable Scope and Indentions</vt:lpstr>
      <vt:lpstr>Logic Statement Scope</vt:lpstr>
      <vt:lpstr>LAB</vt:lpstr>
      <vt:lpstr>Lab</vt:lpstr>
      <vt:lpstr>PowerPoint Presentation</vt:lpstr>
      <vt:lpstr>Practice</vt:lpstr>
      <vt:lpstr>Programming 101  Lesson 2 Lab Day</vt:lpstr>
      <vt:lpstr>PowerPoint Presentation</vt:lpstr>
      <vt:lpstr>PowerPoint Presentation</vt:lpstr>
      <vt:lpstr>PowerPoint Presentation</vt:lpstr>
      <vt:lpstr>Boolean Statement Evaluation</vt:lpstr>
      <vt:lpstr>PowerPoint Presentation</vt:lpstr>
      <vt:lpstr>PowerPoint Presentation</vt:lpstr>
      <vt:lpstr>Programming 101  Methods and Properties</vt:lpstr>
      <vt:lpstr>Review</vt:lpstr>
      <vt:lpstr>PowerPoint Presentation</vt:lpstr>
      <vt:lpstr>Methods</vt:lpstr>
      <vt:lpstr>Calling a Method</vt:lpstr>
      <vt:lpstr>Static vs Instance Methods</vt:lpstr>
      <vt:lpstr>.NET Base Type Methods</vt:lpstr>
      <vt:lpstr>Properties</vt:lpstr>
      <vt:lpstr>Accessing a Property</vt:lpstr>
      <vt:lpstr>PowerPoint Presentation</vt:lpstr>
      <vt:lpstr>PowerPoint Presentation</vt:lpstr>
      <vt:lpstr>DateTime Methods and Properties</vt:lpstr>
      <vt:lpstr>Practice</vt:lpstr>
      <vt:lpstr>TimeSpan Methods and Properties</vt:lpstr>
      <vt:lpstr>Console Methods and Properties</vt:lpstr>
      <vt:lpstr>System.Math</vt:lpstr>
      <vt:lpstr>Random Numbers</vt:lpstr>
      <vt:lpstr>Random Numbers</vt:lpstr>
      <vt:lpstr>ToString() Formatting </vt:lpstr>
      <vt:lpstr>ToString() Formatting</vt:lpstr>
      <vt:lpstr>string Formatting</vt:lpstr>
      <vt:lpstr>What is Available?</vt:lpstr>
      <vt:lpstr>Lab</vt:lpstr>
      <vt:lpstr>PowerPoint Presentation</vt:lpstr>
      <vt:lpstr>Practice</vt:lpstr>
      <vt:lpstr>Programming 101  Lesson 3 Lab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DateTime Last Day of the Month</vt:lpstr>
      <vt:lpstr>Programming 101  Arrays and Loops</vt:lpstr>
      <vt:lpstr>Review</vt:lpstr>
      <vt:lpstr>PowerPoint Presentation</vt:lpstr>
      <vt:lpstr>The  new  Keyword</vt:lpstr>
      <vt:lpstr>Arrays</vt:lpstr>
      <vt:lpstr>Accessing Data in an Array</vt:lpstr>
      <vt:lpstr>Array Properties and Methods                var arr = new[] { 1,2,3 };</vt:lpstr>
      <vt:lpstr>Array Performance</vt:lpstr>
      <vt:lpstr>Splitting a String</vt:lpstr>
      <vt:lpstr>Practice</vt:lpstr>
      <vt:lpstr>Loops</vt:lpstr>
      <vt:lpstr>for</vt:lpstr>
      <vt:lpstr>for</vt:lpstr>
      <vt:lpstr>while</vt:lpstr>
      <vt:lpstr>while</vt:lpstr>
      <vt:lpstr>do while</vt:lpstr>
      <vt:lpstr>do while</vt:lpstr>
      <vt:lpstr>foreach</vt:lpstr>
      <vt:lpstr>foreach</vt:lpstr>
      <vt:lpstr>Controlling Loops</vt:lpstr>
      <vt:lpstr>Controlling Loops</vt:lpstr>
      <vt:lpstr>Infinite Loops</vt:lpstr>
      <vt:lpstr>Loop Statement Scope</vt:lpstr>
      <vt:lpstr>String Performance</vt:lpstr>
      <vt:lpstr>String Performance</vt:lpstr>
      <vt:lpstr>Lab</vt:lpstr>
      <vt:lpstr>PowerPoint Presentation</vt:lpstr>
      <vt:lpstr>Practice</vt:lpstr>
      <vt:lpstr>Programming 101  Lesson 4 Lab Day</vt:lpstr>
      <vt:lpstr>PowerPoint Presentation</vt:lpstr>
      <vt:lpstr>PowerPoint Presentation</vt:lpstr>
      <vt:lpstr>PowerPoint Presentation</vt:lpstr>
      <vt:lpstr>Loop that prints all Even  numbers from 0 to 20</vt:lpstr>
      <vt:lpstr>Look how far we’ve come And miles to go before we sleep…</vt:lpstr>
      <vt:lpstr>Build your own  int.Parse</vt:lpstr>
      <vt:lpstr>PowerPoint Presentation</vt:lpstr>
      <vt:lpstr>PowerPoint Presentation</vt:lpstr>
      <vt:lpstr>PowerPoint Presentation</vt:lpstr>
      <vt:lpstr>PowerPoint Presentation</vt:lpstr>
      <vt:lpstr>Programming 101  Collections</vt:lpstr>
      <vt:lpstr>Review</vt:lpstr>
      <vt:lpstr>PowerPoint Presentation</vt:lpstr>
      <vt:lpstr>Multi-Dimensional Arrays</vt:lpstr>
      <vt:lpstr>Multi-Dimensional Arrays</vt:lpstr>
      <vt:lpstr>Nested Loops</vt:lpstr>
      <vt:lpstr>.NET Collections</vt:lpstr>
      <vt:lpstr>.NET Collections</vt:lpstr>
      <vt:lpstr>List&lt;T&gt;</vt:lpstr>
      <vt:lpstr>Dictionary&lt;Tkey, Tvalue&gt;</vt:lpstr>
      <vt:lpstr>HashSet&lt;T&gt;</vt:lpstr>
      <vt:lpstr>Queue&lt;T&gt;</vt:lpstr>
      <vt:lpstr>Queue&lt;T&gt;</vt:lpstr>
      <vt:lpstr>Stack&lt;T&gt;</vt:lpstr>
      <vt:lpstr>Stack&lt;T&gt;</vt:lpstr>
      <vt:lpstr>Tree</vt:lpstr>
      <vt:lpstr>System.Linq</vt:lpstr>
      <vt:lpstr>System.Linq</vt:lpstr>
      <vt:lpstr>System.Linq</vt:lpstr>
      <vt:lpstr>Lab</vt:lpstr>
      <vt:lpstr>Programming 101  Lesson 5 Lab Day</vt:lpstr>
      <vt:lpstr>String Performance</vt:lpstr>
      <vt:lpstr>String Performance</vt:lpstr>
      <vt:lpstr>Substitution Cipher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101  Input / Output</vt:lpstr>
      <vt:lpstr>Review</vt:lpstr>
      <vt:lpstr>PowerPoint Presentation</vt:lpstr>
      <vt:lpstr>Input / Output</vt:lpstr>
      <vt:lpstr>System.Console</vt:lpstr>
      <vt:lpstr>Console I/O</vt:lpstr>
      <vt:lpstr>.NET File System Terminology</vt:lpstr>
      <vt:lpstr>Working with Paths and Filenames</vt:lpstr>
      <vt:lpstr>Working with Paths and Filenames</vt:lpstr>
      <vt:lpstr>Dealing with Backslash</vt:lpstr>
      <vt:lpstr>System.IO Library</vt:lpstr>
      <vt:lpstr>Accessing Directories and Files</vt:lpstr>
      <vt:lpstr>System.IO.Directory</vt:lpstr>
      <vt:lpstr>File System Search Patterns</vt:lpstr>
      <vt:lpstr>Getting File Information</vt:lpstr>
      <vt:lpstr>Reading and Writing to a File</vt:lpstr>
      <vt:lpstr>System.IO.File</vt:lpstr>
      <vt:lpstr>File Streams</vt:lpstr>
      <vt:lpstr>using  Keyword</vt:lpstr>
      <vt:lpstr>File Streams – Writing</vt:lpstr>
      <vt:lpstr>File Streams – Reading</vt:lpstr>
      <vt:lpstr>Working with Bytes</vt:lpstr>
      <vt:lpstr>Working with Bytes</vt:lpstr>
      <vt:lpstr>Lab / Practice</vt:lpstr>
      <vt:lpstr>PowerPoint Presentation</vt:lpstr>
      <vt:lpstr>Programming 101  Lesson 6 Lab Day</vt:lpstr>
      <vt:lpstr>Advanced Calculator</vt:lpstr>
      <vt:lpstr>Postfix Calculator</vt:lpstr>
      <vt:lpstr>PowerPoint Presentation</vt:lpstr>
      <vt:lpstr>Infix to Postfix</vt:lpstr>
      <vt:lpstr>PowerPoint Presentation</vt:lpstr>
      <vt:lpstr>PowerPoint Presentation</vt:lpstr>
      <vt:lpstr>PowerPoint Presentation</vt:lpstr>
      <vt:lpstr>Programming 101  Review</vt:lpstr>
      <vt:lpstr>Review</vt:lpstr>
      <vt:lpstr>PowerPoint Presentation</vt:lpstr>
      <vt:lpstr>PowerPoint Presentation</vt:lpstr>
      <vt:lpstr>Terminology</vt:lpstr>
      <vt:lpstr>Declaring a Variable</vt:lpstr>
      <vt:lpstr>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Collections</vt:lpstr>
      <vt:lpstr>.NET File System Terminology</vt:lpstr>
      <vt:lpstr>PowerPoint Presentation</vt:lpstr>
      <vt:lpstr>PowerPoint Presentation</vt:lpstr>
      <vt:lpstr>PowerPoint Presentation</vt:lpstr>
      <vt:lpstr>PowerPoint Presentation</vt:lpstr>
      <vt:lpstr>Programming 101  Object Oriented Programming</vt:lpstr>
      <vt:lpstr>Object Oriented Programming</vt:lpstr>
      <vt:lpstr>Object Oriented Programming</vt:lpstr>
      <vt:lpstr>Class</vt:lpstr>
      <vt:lpstr>Constructors</vt:lpstr>
      <vt:lpstr>Inheritance</vt:lpstr>
      <vt:lpstr>Protection</vt:lpstr>
      <vt:lpstr>Naming Conventions</vt:lpstr>
      <vt:lpstr>Methods</vt:lpstr>
      <vt:lpstr>Methods – Return Types</vt:lpstr>
      <vt:lpstr>Methods – Overloads</vt:lpstr>
      <vt:lpstr>Methods – Overloads</vt:lpstr>
      <vt:lpstr>Methods – Overrides</vt:lpstr>
      <vt:lpstr>Constructors – Overloads</vt:lpstr>
      <vt:lpstr>Constructors – Inheritance</vt:lpstr>
      <vt:lpstr>PowerPoint Presentation</vt:lpstr>
      <vt:lpstr>PowerPoint Presentation</vt:lpstr>
      <vt:lpstr>PowerPoint Presentation</vt:lpstr>
      <vt:lpstr>PowerPoint Presentation</vt:lpstr>
      <vt:lpstr>Practice - Bank ATM</vt:lpstr>
      <vt:lpstr>PowerPoint Presentation</vt:lpstr>
      <vt:lpstr>PowerPoint Presentation</vt:lpstr>
      <vt:lpstr>Programming 101  Lesson 8 Lab Day</vt:lpstr>
      <vt:lpstr>Lab – Modeling a Farm</vt:lpstr>
      <vt:lpstr>Lab</vt:lpstr>
      <vt:lpstr>PowerPoint Presentation</vt:lpstr>
      <vt:lpstr>PowerPoint Presentation</vt:lpstr>
      <vt:lpstr>Programming 101  Object Oriented Programming</vt:lpstr>
      <vt:lpstr>Design Review</vt:lpstr>
      <vt:lpstr>Object Oriented Programming</vt:lpstr>
      <vt:lpstr>Properties</vt:lpstr>
      <vt:lpstr>Properties</vt:lpstr>
      <vt:lpstr>Properties – Getter and Setter</vt:lpstr>
      <vt:lpstr>Properties – Getter and Setter</vt:lpstr>
      <vt:lpstr>Interfaces</vt:lpstr>
      <vt:lpstr>Interfaces</vt:lpstr>
      <vt:lpstr>Using Inheritance and Interfaces</vt:lpstr>
      <vt:lpstr>Using Inheritance</vt:lpstr>
      <vt:lpstr>Using Inheritance and Interfaces</vt:lpstr>
      <vt:lpstr>Enums</vt:lpstr>
      <vt:lpstr>Exceptions</vt:lpstr>
      <vt:lpstr>Exceptions</vt:lpstr>
      <vt:lpstr>Exceptions</vt:lpstr>
      <vt:lpstr>Persisting Class Data</vt:lpstr>
      <vt:lpstr>JSON</vt:lpstr>
      <vt:lpstr>.NET and JSON</vt:lpstr>
      <vt:lpstr>.NET and JSON</vt:lpstr>
      <vt:lpstr>– ATM</vt:lpstr>
      <vt:lpstr>Lab</vt:lpstr>
      <vt:lpstr>PowerPoint Presentation</vt:lpstr>
      <vt:lpstr>PowerPoint Presentation</vt:lpstr>
      <vt:lpstr>PowerPoint Presentation</vt:lpstr>
      <vt:lpstr>Programming 101  Lesson 9 Lab Day</vt:lpstr>
      <vt:lpstr>PowerPoint Presentation</vt:lpstr>
      <vt:lpstr>PowerPoint Presentation</vt:lpstr>
      <vt:lpstr>PowerPoint Presentation</vt:lpstr>
      <vt:lpstr>PowerPoint Presentation</vt:lpstr>
      <vt:lpstr>Design Review</vt:lpstr>
      <vt:lpstr>Default and Null Values</vt:lpstr>
      <vt:lpstr>IEnumberable&lt;T&gt; / IEnumerator&lt;T&gt;</vt:lpstr>
      <vt:lpstr>IEnumberable&lt;T&gt; / IEnumerator&lt;T&gt;</vt:lpstr>
      <vt:lpstr>Using Enumerators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Word</dc:title>
  <dc:creator>Character</dc:creator>
  <cp:lastModifiedBy>Character</cp:lastModifiedBy>
  <cp:revision>2928</cp:revision>
  <dcterms:created xsi:type="dcterms:W3CDTF">2020-06-29T00:47:49Z</dcterms:created>
  <dcterms:modified xsi:type="dcterms:W3CDTF">2021-06-07T18:26:55Z</dcterms:modified>
</cp:coreProperties>
</file>